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2" r:id="rId2"/>
    <p:sldId id="258" r:id="rId3"/>
    <p:sldId id="293" r:id="rId4"/>
    <p:sldId id="294" r:id="rId5"/>
    <p:sldId id="295" r:id="rId6"/>
    <p:sldId id="296" r:id="rId7"/>
    <p:sldId id="271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EB3CADE-6291-4A3C-ACF7-A01A8F90A2C3}">
          <p14:sldIdLst>
            <p14:sldId id="292"/>
            <p14:sldId id="258"/>
          </p14:sldIdLst>
        </p14:section>
        <p14:section name="1. 현황, 문제제기" id="{E904FB43-A094-4743-BA9A-33059CF62EE2}">
          <p14:sldIdLst>
            <p14:sldId id="293"/>
            <p14:sldId id="294"/>
            <p14:sldId id="295"/>
            <p14:sldId id="296"/>
            <p14:sldId id="271"/>
          </p14:sldIdLst>
        </p14:section>
        <p14:section name="2. 연령대별 데이터" id="{9055711D-C9B0-4039-BBA5-481D837BAC97}">
          <p14:sldIdLst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사회적 거리두기 정책" id="{5D9D488A-C25A-47A2-B963-92F37A84703A}">
          <p14:sldIdLst>
            <p14:sldId id="304"/>
            <p14:sldId id="305"/>
            <p14:sldId id="306"/>
          </p14:sldIdLst>
        </p14:section>
        <p14:section name="결론" id="{FEC17A6C-DC5B-4E24-B204-171A941056D2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CD2D"/>
    <a:srgbClr val="922392"/>
    <a:srgbClr val="FF0808"/>
    <a:srgbClr val="0F0FFF"/>
    <a:srgbClr val="009999"/>
    <a:srgbClr val="1C7F1A"/>
    <a:srgbClr val="E5824E"/>
    <a:srgbClr val="0603D8"/>
    <a:srgbClr val="B1D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8076" autoAdjust="0"/>
  </p:normalViewPr>
  <p:slideViewPr>
    <p:cSldViewPr snapToGrid="0">
      <p:cViewPr>
        <p:scale>
          <a:sx n="86" d="100"/>
          <a:sy n="86" d="100"/>
        </p:scale>
        <p:origin x="14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55562-DCE9-447B-92C4-62EF94318A2D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51E8C-F2F0-49A7-B0F4-0301B1786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41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85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00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 https://images.app.goo.gl/ffEPwTcSSfpdEciJ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66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빨흑청노초보</a:t>
            </a:r>
            <a:r>
              <a:rPr lang="en-US" altLang="ko-KR" dirty="0"/>
              <a:t>(20-70)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517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56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: https://images.app.goo.gl/RaQU7PpD5q1bK8Vt7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90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: https://www.upr.org/post/resources-increasing-utahns-feeling-stress-anxiety-during-pandemic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8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: http://health.chosun.com/site/data/html_dir/2020/08/24/2020082402742.html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7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4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83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0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30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</a:t>
            </a:r>
            <a:r>
              <a:rPr lang="en-US" altLang="ko-KR" dirty="0"/>
              <a:t>20-30</a:t>
            </a:r>
          </a:p>
          <a:p>
            <a:r>
              <a:rPr lang="ko-KR" altLang="en-US" dirty="0"/>
              <a:t>주</a:t>
            </a:r>
            <a:r>
              <a:rPr lang="en-US" altLang="ko-KR" dirty="0"/>
              <a:t>40-50</a:t>
            </a:r>
          </a:p>
          <a:p>
            <a:r>
              <a:rPr lang="ko-KR" altLang="en-US" dirty="0"/>
              <a:t>초</a:t>
            </a:r>
            <a:r>
              <a:rPr lang="en-US" altLang="ko-KR" dirty="0"/>
              <a:t>60-70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122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8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19E38-07D1-4487-9C2D-4FEA4772B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55F39A-7053-4EC0-A0A8-DCD174FEA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52CF1-05FB-41B3-9D7F-5D568CC2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1A78D-0D87-431A-96C0-54F43613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D2947-55D5-4AC5-8110-89D9817F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3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66824-6D82-4F7B-AF6A-F6748275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D4EF8F-B543-4F39-BD21-6351BFCA1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DBEB8-0DCC-4B10-9F58-33C5FAB4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EAAFD-B488-455D-B02A-B8FBB9B7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C0AFFA-C009-4E1A-B445-D547AF01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5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430FA8-DEE5-4BE9-8A73-6FC13AD68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24DD-C9E9-451E-A0E4-D09CEA0F8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428EE5-9314-4D51-BF2F-E4270C1D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92F7B-EF73-433E-A6B5-CEF2F35E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45CEF-72D0-4D97-B49B-F7CB4872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1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74598-B20A-422F-8A04-6BFC2518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F98CFB-52FC-4628-A2E5-BB188158F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E495A-44B1-446D-8D3B-58278C8F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2060F8-0B0A-4ED6-BA36-07C05F3B1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3DF56-6C40-4206-834A-81F9D3D9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7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18E35-5626-472C-8F3C-C8958E95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7C79B-4781-487A-A459-BF9CA7DAF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66280-5D32-4A81-B0B6-F0913874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7F550-26F4-4652-A00F-0F9B8CB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154D86-2804-470D-9FF9-15A17B3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4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4D4C3-363C-45CE-9CEE-AF952EC1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3D20E-D0B7-42DE-8632-007614C0E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FAB58-C521-4D33-9DEF-257A8C77F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AC7B8-EBA0-4044-AF0E-315C0EB64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A4551F-30DB-40B9-9AFA-FF5F7047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031A6-0CE4-4A60-92FF-8C815138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0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1C0FC-C65D-4CE4-B7DE-50563ACF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FFD3F9-18E6-4511-824B-4B77DFF80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8A9B3F-753D-4481-B2C3-3DBE5DAB8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FAE711-3532-4691-B3E3-9A7CA4373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68C090-E095-48C4-A55C-6ECFF1151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34F04E-ABF3-4AD5-847A-9BC01785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8B42E6-4071-41FD-AE46-6EB37256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AAE84D-8F8F-4740-90D7-0E9BA0E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D8FB-B931-4F8B-B5C1-7E7283FB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A4E23B-A9F7-41FB-9E4E-7245B74B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A05AD4-16A5-40F5-A895-D71CC37E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84CC9B-2A5F-47CC-B008-BCD9653C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9C3464-5155-460F-83FF-DF08876C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23C118-87ED-40AE-8AC8-B6DB0D5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C4E28E-20C4-4763-B926-50EC8CD9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0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75300-7E57-428C-A731-F9ADD971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6107B-6510-43CE-893B-44E575906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91038-442B-420B-B019-B73EBA8DE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6E1DB7-3B91-4523-AF49-6D5BFD81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87CA2-9D53-4A7B-85D3-BDF14790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91F95-C367-442F-BAEF-885AA24A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5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AF6A8-F1D9-431D-A3C9-170BA0D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FABA23-A96D-4689-B32C-4CB92D17B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78EF34-C34F-49F7-A6D0-2E9EA24DA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8A7AD3-D06A-4193-9FC1-1FA60585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7C23A1-B014-435C-929A-E0E8B422C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0A8E5A-31AC-40DD-ADC3-AC6EA9B8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5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C2F16E-5EDF-487B-B9DD-1C2C95F0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E1C476-0E43-431C-B222-04EEF0459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2725D1-1B5A-4287-A736-9504D8B23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B5273-51E2-4406-AF8E-306B6CD5938A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1A816-1CB2-4CFC-A84B-F879A0BFC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D9D43-9B78-4B43-9915-6C963FE41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2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rgbClr val="69B3B5"/>
            </a:gs>
            <a:gs pos="0">
              <a:srgbClr val="00BCB8"/>
            </a:gs>
            <a:gs pos="55000">
              <a:srgbClr val="008080"/>
            </a:gs>
            <a:gs pos="83000">
              <a:srgbClr val="009999"/>
            </a:gs>
            <a:gs pos="100000">
              <a:srgbClr val="33CC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FA6B55C2-E398-45DC-B106-363A4CDD274E}"/>
              </a:ext>
            </a:extLst>
          </p:cNvPr>
          <p:cNvSpPr/>
          <p:nvPr/>
        </p:nvSpPr>
        <p:spPr>
          <a:xfrm>
            <a:off x="-681728" y="5721834"/>
            <a:ext cx="2476637" cy="2476637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D22A0-D3FE-4419-AA0A-3A5973A8B513}"/>
              </a:ext>
            </a:extLst>
          </p:cNvPr>
          <p:cNvGrpSpPr/>
          <p:nvPr/>
        </p:nvGrpSpPr>
        <p:grpSpPr>
          <a:xfrm>
            <a:off x="-1113182" y="2057400"/>
            <a:ext cx="6400800" cy="6400800"/>
            <a:chOff x="-1113182" y="2057400"/>
            <a:chExt cx="6400800" cy="64008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4C07A45-FD76-49E2-9CFA-4DDFD135D6B1}"/>
                </a:ext>
              </a:extLst>
            </p:cNvPr>
            <p:cNvSpPr/>
            <p:nvPr/>
          </p:nvSpPr>
          <p:spPr>
            <a:xfrm>
              <a:off x="-1113182" y="2057400"/>
              <a:ext cx="6400800" cy="6400800"/>
            </a:xfrm>
            <a:prstGeom prst="ellipse">
              <a:avLst/>
            </a:prstGeom>
            <a:solidFill>
              <a:srgbClr val="33CCCC">
                <a:alpha val="31000"/>
              </a:srgbClr>
            </a:solidFill>
            <a:ln>
              <a:noFill/>
            </a:ln>
            <a:effectLst>
              <a:outerShdw blurRad="127000" sx="102000" sy="102000" algn="ctr" rotWithShape="0">
                <a:schemeClr val="tx1">
                  <a:lumMod val="65000"/>
                  <a:lumOff val="35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E070653-1BE5-406B-B310-FB24845A43AF}"/>
                </a:ext>
              </a:extLst>
            </p:cNvPr>
            <p:cNvSpPr/>
            <p:nvPr/>
          </p:nvSpPr>
          <p:spPr>
            <a:xfrm>
              <a:off x="556591" y="2701199"/>
              <a:ext cx="808764" cy="808764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E29539-734A-4FE4-B8F8-3EC2C4C036A5}"/>
                </a:ext>
              </a:extLst>
            </p:cNvPr>
            <p:cNvSpPr/>
            <p:nvPr/>
          </p:nvSpPr>
          <p:spPr>
            <a:xfrm>
              <a:off x="2087218" y="3429000"/>
              <a:ext cx="410817" cy="410817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91B33C-CB60-4ADC-9A0D-88DE3F7C38FC}"/>
                </a:ext>
              </a:extLst>
            </p:cNvPr>
            <p:cNvSpPr/>
            <p:nvPr/>
          </p:nvSpPr>
          <p:spPr>
            <a:xfrm>
              <a:off x="279954" y="3973997"/>
              <a:ext cx="276637" cy="276637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73424E1-3528-464E-8582-2AE137BCEB5E}"/>
                </a:ext>
              </a:extLst>
            </p:cNvPr>
            <p:cNvSpPr/>
            <p:nvPr/>
          </p:nvSpPr>
          <p:spPr>
            <a:xfrm>
              <a:off x="1318591" y="5294313"/>
              <a:ext cx="410817" cy="410817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2255A0-97E6-4848-86F2-E250A7A16910}"/>
                </a:ext>
              </a:extLst>
            </p:cNvPr>
            <p:cNvSpPr/>
            <p:nvPr/>
          </p:nvSpPr>
          <p:spPr>
            <a:xfrm flipH="1">
              <a:off x="4385329" y="5705130"/>
              <a:ext cx="504341" cy="504341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D7420FE-84BF-4EF5-91CB-AFD47BA50A4C}"/>
                </a:ext>
              </a:extLst>
            </p:cNvPr>
            <p:cNvSpPr/>
            <p:nvPr/>
          </p:nvSpPr>
          <p:spPr>
            <a:xfrm flipH="1">
              <a:off x="3776869" y="2771708"/>
              <a:ext cx="278675" cy="278675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2E10603-7916-4650-A664-2D9D1448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0326">
            <a:off x="8280289" y="498770"/>
            <a:ext cx="1892829" cy="1892829"/>
          </a:xfrm>
          <a:prstGeom prst="rect">
            <a:avLst/>
          </a:prstGeom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E2BA55-09F1-48FF-8004-F37459EDC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026" y="2235200"/>
            <a:ext cx="8825949" cy="2387600"/>
          </a:xfrm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COVID-19,</a:t>
            </a:r>
            <a:b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 감염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분석을 통한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정부 정책의 실효성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6F54E4-FA20-4291-B47B-63E97A51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608" y="4707732"/>
            <a:ext cx="10866783" cy="1655762"/>
          </a:xfrm>
        </p:spPr>
        <p:txBody>
          <a:bodyPr anchor="ctr">
            <a:normAutofit/>
          </a:bodyPr>
          <a:lstStyle/>
          <a:p>
            <a:r>
              <a:rPr lang="en-US" altLang="ko-KR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fAIshion_P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고재증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김의연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김혜란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양호령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최지호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59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30708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568392" y="2250075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코로나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(2020. 03. 15 ~ 2020. 05. 21)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310654"/>
            <a:ext cx="8643933" cy="1422856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일부터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연령대 별 당일 코로나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graph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 별로 차이는 있으나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전체적으로 감소하여 극히 드물어지다가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갑자기 증가하는 모습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보임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뒤에서 살펴 보겠지만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정부 정책 시행을 통해 잠잠해진 코로나가 이태원클럽 집단 감염 후 다시 증폭한 것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A695317-3CEA-4CA6-867D-69591FD4851A}"/>
              </a:ext>
            </a:extLst>
          </p:cNvPr>
          <p:cNvGrpSpPr/>
          <p:nvPr/>
        </p:nvGrpSpPr>
        <p:grpSpPr>
          <a:xfrm>
            <a:off x="6304852" y="1012971"/>
            <a:ext cx="936172" cy="3294276"/>
            <a:chOff x="6111240" y="3495299"/>
            <a:chExt cx="1104302" cy="25013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250404-6173-44AC-9FF0-F64A86506D81}"/>
                </a:ext>
              </a:extLst>
            </p:cNvPr>
            <p:cNvSpPr txBox="1"/>
            <p:nvPr/>
          </p:nvSpPr>
          <p:spPr>
            <a:xfrm>
              <a:off x="6111240" y="3495299"/>
              <a:ext cx="1104302" cy="2674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5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이태원 클럽</a:t>
              </a:r>
              <a:endParaRPr lang="en-US" altLang="ko-KR" sz="1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집단감염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EEC525-46FB-4FDC-8353-4E5F39351B21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6663391" y="3762754"/>
              <a:ext cx="0" cy="2233888"/>
            </a:xfrm>
            <a:prstGeom prst="line">
              <a:avLst/>
            </a:prstGeom>
            <a:ln w="158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 descr="게임이(가) 표시된 사진&#10;&#10;자동 생성된 설명">
            <a:extLst>
              <a:ext uri="{FF2B5EF4-FFF2-40B4-BE49-F238E27FC236}">
                <a16:creationId xmlns:a16="http://schemas.microsoft.com/office/drawing/2014/main" id="{EDFB3A08-7958-4C8A-A2E2-CC7C83E69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23" y="609203"/>
            <a:ext cx="9483754" cy="44736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30000"/>
              </a:scheme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586206-7C0D-4AF8-8A51-907913F40858}"/>
              </a:ext>
            </a:extLst>
          </p:cNvPr>
          <p:cNvCxnSpPr/>
          <p:nvPr/>
        </p:nvCxnSpPr>
        <p:spPr>
          <a:xfrm>
            <a:off x="2880360" y="1455420"/>
            <a:ext cx="5676900" cy="2339340"/>
          </a:xfrm>
          <a:prstGeom prst="straightConnector1">
            <a:avLst/>
          </a:prstGeom>
          <a:ln w="38100">
            <a:solidFill>
              <a:srgbClr val="009999"/>
            </a:solidFill>
            <a:tailEnd type="triangle"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294B16-35C3-466B-A5D9-5720066E2090}"/>
              </a:ext>
            </a:extLst>
          </p:cNvPr>
          <p:cNvCxnSpPr/>
          <p:nvPr/>
        </p:nvCxnSpPr>
        <p:spPr>
          <a:xfrm flipV="1">
            <a:off x="8724900" y="2881107"/>
            <a:ext cx="670560" cy="913653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20000"/>
              </a:scheme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60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7A1F375-741A-4A52-887C-239357B91F50}"/>
              </a:ext>
            </a:extLst>
          </p:cNvPr>
          <p:cNvSpPr/>
          <p:nvPr/>
        </p:nvSpPr>
        <p:spPr>
          <a:xfrm>
            <a:off x="4320545" y="1412442"/>
            <a:ext cx="3369844" cy="1669175"/>
          </a:xfrm>
          <a:prstGeom prst="rightArrow">
            <a:avLst/>
          </a:prstGeom>
          <a:solidFill>
            <a:srgbClr val="009999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6528315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653284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5915143" y="5284589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1072557" y="5807869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확진자들의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방문 장소</a:t>
            </a: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314" y="3785002"/>
            <a:ext cx="5663685" cy="2676757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임의적으로 생활하는 데 있어 방문해야 하는 필수 장소와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그렇지 않은 부가적 장소로 나누어 </a:t>
            </a:r>
            <a:r>
              <a:rPr lang="ko-KR" altLang="en-US" sz="1400" dirty="0"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 별 방문 장소 비교</a:t>
            </a:r>
            <a:endParaRPr lang="en-US" altLang="ko-KR" sz="1400" dirty="0">
              <a:solidFill>
                <a:srgbClr val="FFCD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유동이 가장 활발했으며</a:t>
            </a:r>
            <a:r>
              <a:rPr lang="en-US" altLang="ko-KR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불필요한 장소도 가장 많이 방문함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대도 불필요한 장소를 필수 장소보다 더 많이 방문하였으나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장소와 부가적 장소 방문 정도의 차이는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대가 가장 극명함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F094AFE-A0F4-4707-A4F3-32EF32D15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0"/>
          <a:stretch/>
        </p:blipFill>
        <p:spPr>
          <a:xfrm>
            <a:off x="581692" y="752639"/>
            <a:ext cx="5364931" cy="298878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5B0C1D3-BFA7-4C13-AA70-CDF66367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89" y="752639"/>
            <a:ext cx="4112275" cy="2988781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E986E8-9CB5-4645-A76E-3295969625DA}"/>
              </a:ext>
            </a:extLst>
          </p:cNvPr>
          <p:cNvSpPr txBox="1"/>
          <p:nvPr/>
        </p:nvSpPr>
        <p:spPr>
          <a:xfrm>
            <a:off x="251449" y="3709886"/>
            <a:ext cx="6025417" cy="303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확진자들이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방문한 장소를 내림차순으로 정리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병원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가게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공항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약국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교회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PC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 등의 순서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장소</a:t>
            </a:r>
            <a:r>
              <a:rPr lang="en-US" altLang="ko-KR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400" b="0" i="0" dirty="0">
                <a:solidFill>
                  <a:srgbClr val="FFCD2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essential)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주유소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우체국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대학교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행정구역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1(</a:t>
            </a:r>
            <a:r>
              <a:rPr lang="en-US" altLang="ko-KR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administrative_area_level_1)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FFCD2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부가적 장소</a:t>
            </a:r>
            <a:r>
              <a:rPr lang="en-US" altLang="ko-KR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(non essential)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미용실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PC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빵집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술집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체육관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부동산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노래방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etc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82779-F26A-4095-A3B0-DBCC9787D41E}"/>
              </a:ext>
            </a:extLst>
          </p:cNvPr>
          <p:cNvSpPr/>
          <p:nvPr/>
        </p:nvSpPr>
        <p:spPr>
          <a:xfrm>
            <a:off x="906780" y="4397032"/>
            <a:ext cx="4756914" cy="235182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60F1B4-7843-4536-83E9-B0D2167DB73A}"/>
              </a:ext>
            </a:extLst>
          </p:cNvPr>
          <p:cNvSpPr/>
          <p:nvPr/>
        </p:nvSpPr>
        <p:spPr>
          <a:xfrm>
            <a:off x="1211580" y="4354449"/>
            <a:ext cx="4084320" cy="247241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0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1" y="0"/>
            <a:ext cx="6402244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653284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확진자들의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유동 정도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1989DE9-006B-4AAC-9386-45CB5FA16431}"/>
              </a:ext>
            </a:extLst>
          </p:cNvPr>
          <p:cNvSpPr/>
          <p:nvPr/>
        </p:nvSpPr>
        <p:spPr>
          <a:xfrm>
            <a:off x="5507052" y="5274126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내용 개체 틀 5">
            <a:extLst>
              <a:ext uri="{FF2B5EF4-FFF2-40B4-BE49-F238E27FC236}">
                <a16:creationId xmlns:a16="http://schemas.microsoft.com/office/drawing/2014/main" id="{80000B27-394C-4475-A5C5-D8CE218D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" y="1160542"/>
            <a:ext cx="4980850" cy="453691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2234E2A-420F-47FD-9EB4-7DF7DA6D510D}"/>
              </a:ext>
            </a:extLst>
          </p:cNvPr>
          <p:cNvSpPr/>
          <p:nvPr/>
        </p:nvSpPr>
        <p:spPr>
          <a:xfrm>
            <a:off x="6030746" y="4620640"/>
            <a:ext cx="231234" cy="23123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9938453-866E-40FA-A848-501C642EA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82" y="3216868"/>
            <a:ext cx="4134678" cy="2165868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8B1DF5B-A0DD-47BC-BCA2-E6D64D408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82" y="320545"/>
            <a:ext cx="4134678" cy="2199104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43" y="5755636"/>
            <a:ext cx="5663685" cy="1077437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대가 활발히 움직였음을 알 수 있음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3198-9E26-4CAC-9FAC-1A39FE3EBA2D}"/>
              </a:ext>
            </a:extLst>
          </p:cNvPr>
          <p:cNvSpPr/>
          <p:nvPr/>
        </p:nvSpPr>
        <p:spPr>
          <a:xfrm>
            <a:off x="5221780" y="1686670"/>
            <a:ext cx="1055649" cy="986614"/>
          </a:xfrm>
          <a:prstGeom prst="rect">
            <a:avLst/>
          </a:prstGeom>
          <a:solidFill>
            <a:schemeClr val="bg1">
              <a:alpha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14FBB7-BEA6-417E-860D-CC9702D020FF}"/>
              </a:ext>
            </a:extLst>
          </p:cNvPr>
          <p:cNvGrpSpPr/>
          <p:nvPr/>
        </p:nvGrpSpPr>
        <p:grpSpPr>
          <a:xfrm>
            <a:off x="2782068" y="1731617"/>
            <a:ext cx="6025417" cy="896720"/>
            <a:chOff x="251449" y="5659513"/>
            <a:chExt cx="6025417" cy="8967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E986E8-9CB5-4645-A76E-3295969625DA}"/>
                </a:ext>
              </a:extLst>
            </p:cNvPr>
            <p:cNvSpPr txBox="1"/>
            <p:nvPr/>
          </p:nvSpPr>
          <p:spPr>
            <a:xfrm>
              <a:off x="251449" y="5659513"/>
              <a:ext cx="6025417" cy="89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20-30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</a:t>
              </a:r>
              <a:endPara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40-50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</a:t>
              </a:r>
              <a:endPara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60-70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</a:t>
              </a:r>
              <a:endPara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484DD42-0493-45C5-A773-BBD737549BCC}"/>
                </a:ext>
              </a:extLst>
            </p:cNvPr>
            <p:cNvSpPr/>
            <p:nvPr/>
          </p:nvSpPr>
          <p:spPr>
            <a:xfrm>
              <a:off x="2811870" y="5804946"/>
              <a:ext cx="113923" cy="113923"/>
            </a:xfrm>
            <a:prstGeom prst="ellipse">
              <a:avLst/>
            </a:prstGeom>
            <a:solidFill>
              <a:srgbClr val="060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3C45A15-4FEA-4CA2-885D-71B6395FABEE}"/>
                </a:ext>
              </a:extLst>
            </p:cNvPr>
            <p:cNvSpPr/>
            <p:nvPr/>
          </p:nvSpPr>
          <p:spPr>
            <a:xfrm>
              <a:off x="2811870" y="6081723"/>
              <a:ext cx="113923" cy="113923"/>
            </a:xfrm>
            <a:prstGeom prst="ellipse">
              <a:avLst/>
            </a:prstGeom>
            <a:solidFill>
              <a:srgbClr val="E58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D3130BE4-1BA6-4D93-86C5-9758AC4CBAF5}"/>
              </a:ext>
            </a:extLst>
          </p:cNvPr>
          <p:cNvSpPr/>
          <p:nvPr/>
        </p:nvSpPr>
        <p:spPr>
          <a:xfrm>
            <a:off x="5342489" y="2385657"/>
            <a:ext cx="113923" cy="113923"/>
          </a:xfrm>
          <a:prstGeom prst="ellipse">
            <a:avLst/>
          </a:prstGeom>
          <a:solidFill>
            <a:srgbClr val="1C7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FBEBC60-1648-4F4C-BC99-D33E5A6FAFCA}"/>
              </a:ext>
            </a:extLst>
          </p:cNvPr>
          <p:cNvSpPr/>
          <p:nvPr/>
        </p:nvSpPr>
        <p:spPr>
          <a:xfrm>
            <a:off x="1310003" y="1990972"/>
            <a:ext cx="788556" cy="782797"/>
          </a:xfrm>
          <a:prstGeom prst="ellipse">
            <a:avLst/>
          </a:prstGeom>
          <a:solidFill>
            <a:schemeClr val="bg1">
              <a:alpha val="30000"/>
            </a:schemeClr>
          </a:solidFill>
          <a:ln w="1905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C33FD2-AED7-4228-BA1E-A1D20F66F114}"/>
              </a:ext>
            </a:extLst>
          </p:cNvPr>
          <p:cNvCxnSpPr>
            <a:cxnSpLocks/>
          </p:cNvCxnSpPr>
          <p:nvPr/>
        </p:nvCxnSpPr>
        <p:spPr>
          <a:xfrm flipV="1">
            <a:off x="1828800" y="2517419"/>
            <a:ext cx="5164310" cy="243054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AF74F443-A4FD-4014-A315-F2BA2E3BF61A}"/>
              </a:ext>
            </a:extLst>
          </p:cNvPr>
          <p:cNvSpPr/>
          <p:nvPr/>
        </p:nvSpPr>
        <p:spPr>
          <a:xfrm>
            <a:off x="2489727" y="3352800"/>
            <a:ext cx="406264" cy="403296"/>
          </a:xfrm>
          <a:prstGeom prst="ellipse">
            <a:avLst/>
          </a:prstGeom>
          <a:solidFill>
            <a:schemeClr val="bg1">
              <a:alpha val="30000"/>
            </a:schemeClr>
          </a:solidFill>
          <a:ln w="1905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47D817-4D47-4EF8-B7FE-15808E8E7E8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704281" y="353700"/>
            <a:ext cx="5288829" cy="1637272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713BD7F-CEC1-4C2E-BEA0-F1B010F40DE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2692859" y="3238098"/>
            <a:ext cx="4300251" cy="114702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206755-2A8B-4A93-BDCE-A62EEC7B1B0D}"/>
              </a:ext>
            </a:extLst>
          </p:cNvPr>
          <p:cNvCxnSpPr>
            <a:cxnSpLocks/>
          </p:cNvCxnSpPr>
          <p:nvPr/>
        </p:nvCxnSpPr>
        <p:spPr>
          <a:xfrm>
            <a:off x="2692859" y="3759880"/>
            <a:ext cx="4368123" cy="1588676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47DA74-42C2-4BA2-9FC5-5BF1EC95C558}"/>
              </a:ext>
            </a:extLst>
          </p:cNvPr>
          <p:cNvSpPr txBox="1"/>
          <p:nvPr/>
        </p:nvSpPr>
        <p:spPr>
          <a:xfrm>
            <a:off x="8268405" y="2591259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 내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 장소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2280A0-4E19-42A3-AA62-0A43C69D8717}"/>
              </a:ext>
            </a:extLst>
          </p:cNvPr>
          <p:cNvSpPr txBox="1"/>
          <p:nvPr/>
        </p:nvSpPr>
        <p:spPr>
          <a:xfrm>
            <a:off x="8425701" y="5454347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 내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 장소</a:t>
            </a:r>
          </a:p>
        </p:txBody>
      </p:sp>
    </p:spTree>
    <p:extLst>
      <p:ext uri="{BB962C8B-B14F-4D97-AF65-F5344CB8AC3E}">
        <p14:creationId xmlns:p14="http://schemas.microsoft.com/office/powerpoint/2010/main" val="200822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4565188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1170561" y="2250075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 감염자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들이 방문한 장소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6062E24-F75B-4C47-8109-153B770A4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2" t="10187" r="22153" b="1866"/>
          <a:stretch/>
        </p:blipFill>
        <p:spPr>
          <a:xfrm>
            <a:off x="7402491" y="718344"/>
            <a:ext cx="4018100" cy="4018100"/>
          </a:xfrm>
          <a:custGeom>
            <a:avLst/>
            <a:gdLst>
              <a:gd name="connsiteX0" fmla="*/ 2451412 w 4902824"/>
              <a:gd name="connsiteY0" fmla="*/ 0 h 4902824"/>
              <a:gd name="connsiteX1" fmla="*/ 4902824 w 4902824"/>
              <a:gd name="connsiteY1" fmla="*/ 2451412 h 4902824"/>
              <a:gd name="connsiteX2" fmla="*/ 2451412 w 4902824"/>
              <a:gd name="connsiteY2" fmla="*/ 4902824 h 4902824"/>
              <a:gd name="connsiteX3" fmla="*/ 0 w 4902824"/>
              <a:gd name="connsiteY3" fmla="*/ 2451412 h 4902824"/>
              <a:gd name="connsiteX4" fmla="*/ 2451412 w 4902824"/>
              <a:gd name="connsiteY4" fmla="*/ 0 h 490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824" h="4902824">
                <a:moveTo>
                  <a:pt x="2451412" y="0"/>
                </a:moveTo>
                <a:cubicBezTo>
                  <a:pt x="3805289" y="0"/>
                  <a:pt x="4902824" y="1097535"/>
                  <a:pt x="4902824" y="2451412"/>
                </a:cubicBezTo>
                <a:cubicBezTo>
                  <a:pt x="4902824" y="3805289"/>
                  <a:pt x="3805289" y="4902824"/>
                  <a:pt x="2451412" y="4902824"/>
                </a:cubicBezTo>
                <a:cubicBezTo>
                  <a:pt x="1097535" y="4902824"/>
                  <a:pt x="0" y="3805289"/>
                  <a:pt x="0" y="2451412"/>
                </a:cubicBezTo>
                <a:cubicBezTo>
                  <a:pt x="0" y="1097535"/>
                  <a:pt x="1097535" y="0"/>
                  <a:pt x="2451412" y="0"/>
                </a:cubicBezTo>
                <a:close/>
              </a:path>
            </a:pathLst>
          </a:custGeom>
          <a:ln w="19050">
            <a:solidFill>
              <a:srgbClr val="FF5050"/>
            </a:solidFill>
            <a:prstDash val="sysDash"/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06B08D3E-9315-46F0-9DD6-B4C9259E8BA8}"/>
              </a:ext>
            </a:extLst>
          </p:cNvPr>
          <p:cNvSpPr/>
          <p:nvPr/>
        </p:nvSpPr>
        <p:spPr>
          <a:xfrm>
            <a:off x="6118981" y="1669120"/>
            <a:ext cx="500061" cy="50006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8F84888-8286-4DC2-ACFC-EFF01E68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1" y="1146406"/>
            <a:ext cx="5792121" cy="456518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9C0596-3B7C-43A6-8921-7D46931210FA}"/>
              </a:ext>
            </a:extLst>
          </p:cNvPr>
          <p:cNvCxnSpPr>
            <a:cxnSpLocks/>
          </p:cNvCxnSpPr>
          <p:nvPr/>
        </p:nvCxnSpPr>
        <p:spPr>
          <a:xfrm flipV="1">
            <a:off x="2237678" y="788020"/>
            <a:ext cx="6487222" cy="810323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837" y="4536441"/>
            <a:ext cx="5363407" cy="1819541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 내 감염자들이 서울 내 방문한 장소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 집단 감염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감염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끝나는 것이 아닌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사람들과 접촉하게 됨으로써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차감염이 일어나게 됨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1278CAF-7486-4A14-9D9A-182C2ED48358}"/>
              </a:ext>
            </a:extLst>
          </p:cNvPr>
          <p:cNvSpPr/>
          <p:nvPr/>
        </p:nvSpPr>
        <p:spPr>
          <a:xfrm>
            <a:off x="7037362" y="3749018"/>
            <a:ext cx="500061" cy="50006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7B74BA8-03BF-415F-A16E-1356337F1743}"/>
              </a:ext>
            </a:extLst>
          </p:cNvPr>
          <p:cNvCxnSpPr>
            <a:cxnSpLocks/>
          </p:cNvCxnSpPr>
          <p:nvPr/>
        </p:nvCxnSpPr>
        <p:spPr>
          <a:xfrm>
            <a:off x="2237678" y="2051824"/>
            <a:ext cx="6096000" cy="2408664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0CEC1F0E-E67F-4697-93EF-AD7985760206}"/>
              </a:ext>
            </a:extLst>
          </p:cNvPr>
          <p:cNvSpPr/>
          <p:nvPr/>
        </p:nvSpPr>
        <p:spPr>
          <a:xfrm>
            <a:off x="6844880" y="3498986"/>
            <a:ext cx="250031" cy="250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8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BF7D45A2-5F96-4448-A957-10240940F2FF}"/>
              </a:ext>
            </a:extLst>
          </p:cNvPr>
          <p:cNvGrpSpPr/>
          <p:nvPr/>
        </p:nvGrpSpPr>
        <p:grpSpPr>
          <a:xfrm>
            <a:off x="0" y="1"/>
            <a:ext cx="7208204" cy="5887844"/>
            <a:chOff x="0" y="0"/>
            <a:chExt cx="7208204" cy="6356195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D8F4D0B5-E0DF-4F4B-AD0C-E5FDA382C210}"/>
                </a:ext>
              </a:extLst>
            </p:cNvPr>
            <p:cNvSpPr/>
            <p:nvPr/>
          </p:nvSpPr>
          <p:spPr>
            <a:xfrm>
              <a:off x="4510305" y="0"/>
              <a:ext cx="2697899" cy="6356195"/>
            </a:xfrm>
            <a:prstGeom prst="parallelogram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695058-96D7-4ADE-BDC0-A638FA1EF3D7}"/>
                </a:ext>
              </a:extLst>
            </p:cNvPr>
            <p:cNvSpPr/>
            <p:nvPr/>
          </p:nvSpPr>
          <p:spPr>
            <a:xfrm>
              <a:off x="0" y="0"/>
              <a:ext cx="6528315" cy="635619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4510305" y="505580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314" y="5033631"/>
            <a:ext cx="5663685" cy="67537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신천지 교회 내 집단 감염자들이 방문한 장소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경상도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2BD566-DABE-4324-B42C-F21637976843}"/>
              </a:ext>
            </a:extLst>
          </p:cNvPr>
          <p:cNvSpPr/>
          <p:nvPr/>
        </p:nvSpPr>
        <p:spPr>
          <a:xfrm>
            <a:off x="233599" y="4757447"/>
            <a:ext cx="362499" cy="362499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CA6BD7E-5B04-4FBA-A175-FE23C54438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t="9162" r="10983" b="1656"/>
          <a:stretch/>
        </p:blipFill>
        <p:spPr>
          <a:xfrm>
            <a:off x="191386" y="1373337"/>
            <a:ext cx="6369877" cy="3571530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12CFAE6-A6E4-4651-9C43-065EA28B9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96" y="1643039"/>
            <a:ext cx="3854866" cy="30321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11117074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이태원 클럽 감염자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신천지 교회 집단감염자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경상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들의 방문 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986E8-9CB5-4645-A76E-3295969625DA}"/>
              </a:ext>
            </a:extLst>
          </p:cNvPr>
          <p:cNvSpPr txBox="1"/>
          <p:nvPr/>
        </p:nvSpPr>
        <p:spPr>
          <a:xfrm>
            <a:off x="251449" y="5033631"/>
            <a:ext cx="6025417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이태원 클럽 감염자들이 서울 내 방문한 장소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944A4-74E3-4429-94DB-9FDAD7F3D221}"/>
              </a:ext>
            </a:extLst>
          </p:cNvPr>
          <p:cNvSpPr txBox="1"/>
          <p:nvPr/>
        </p:nvSpPr>
        <p:spPr>
          <a:xfrm>
            <a:off x="3037310" y="5989264"/>
            <a:ext cx="6117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5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en-US" altLang="ko-KR" sz="1600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집단감염을 막고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나아가 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차감염을 막기 위한 방안이 필요</a:t>
            </a:r>
            <a:endParaRPr lang="en-US" altLang="ko-KR" sz="1600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FF5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1600" dirty="0">
              <a:solidFill>
                <a:srgbClr val="FF5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6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-1"/>
            <a:ext cx="12192000" cy="4824761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568392" y="2250075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385" y="2893322"/>
            <a:ext cx="8643933" cy="1422856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</a:t>
            </a:r>
            <a:endParaRPr lang="en-US" altLang="ko-KR" sz="15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CD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6910014B-4885-4220-B4C4-56D7EF41B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/>
          <a:stretch/>
        </p:blipFill>
        <p:spPr>
          <a:xfrm>
            <a:off x="5385827" y="1195882"/>
            <a:ext cx="5185530" cy="109947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82D4845-4EF3-4944-BCE7-915C33332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0" y="718345"/>
            <a:ext cx="3223419" cy="3922392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 코로나 관련 정책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65C32C-D0BF-4604-B0BC-C74A8D008790}"/>
              </a:ext>
            </a:extLst>
          </p:cNvPr>
          <p:cNvSpPr/>
          <p:nvPr/>
        </p:nvSpPr>
        <p:spPr>
          <a:xfrm>
            <a:off x="6467707" y="2679541"/>
            <a:ext cx="3223419" cy="179944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8FF0-3B4F-4BE8-96A0-3852CB7F826B}"/>
              </a:ext>
            </a:extLst>
          </p:cNvPr>
          <p:cNvSpPr txBox="1"/>
          <p:nvPr/>
        </p:nvSpPr>
        <p:spPr>
          <a:xfrm>
            <a:off x="1698001" y="5292786"/>
            <a:ext cx="87959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코로나 관련 정책 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사람들의 유동성을 제한하는 것은 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연관이 높다고 판단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캠페인과 집단감염의 상관성 분석해보기</a:t>
            </a:r>
          </a:p>
        </p:txBody>
      </p:sp>
    </p:spTree>
    <p:extLst>
      <p:ext uri="{BB962C8B-B14F-4D97-AF65-F5344CB8AC3E}">
        <p14:creationId xmlns:p14="http://schemas.microsoft.com/office/powerpoint/2010/main" val="2839754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-1"/>
            <a:ext cx="12192000" cy="5456663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568392" y="2544828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 사람들의 유동 정도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(2020. 01. 01 ~ 2020. 05. 31)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565804"/>
            <a:ext cx="8643933" cy="1167706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일부터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연령대 별 사람들의 유동 정도를 나타내는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graph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대부터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까지는 활발히 움직이는 것을 볼 수 있음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생산 활동을 하는 연령대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시행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(2020-04-20 ~ 2020-05-05)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 동안 사람들의 유동이 급격히 감소함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D99706-E25B-47C6-8595-22DAD7E506FC}"/>
              </a:ext>
            </a:extLst>
          </p:cNvPr>
          <p:cNvSpPr/>
          <p:nvPr/>
        </p:nvSpPr>
        <p:spPr>
          <a:xfrm>
            <a:off x="2623506" y="3335461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BE2B6077-E91D-4A22-AB9E-941449CF8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22" y="609203"/>
            <a:ext cx="6600508" cy="460100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3FCF3F9-74D3-47EC-B550-8C6CFCA8AB95}"/>
              </a:ext>
            </a:extLst>
          </p:cNvPr>
          <p:cNvSpPr/>
          <p:nvPr/>
        </p:nvSpPr>
        <p:spPr>
          <a:xfrm>
            <a:off x="-257396" y="4679622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0791595-614F-4E9D-A795-DDBE7126247E}"/>
              </a:ext>
            </a:extLst>
          </p:cNvPr>
          <p:cNvSpPr/>
          <p:nvPr/>
        </p:nvSpPr>
        <p:spPr>
          <a:xfrm>
            <a:off x="399966" y="4415883"/>
            <a:ext cx="329775" cy="329776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139DF-6E57-4D8B-9AC2-DD68260E1815}"/>
              </a:ext>
            </a:extLst>
          </p:cNvPr>
          <p:cNvSpPr/>
          <p:nvPr/>
        </p:nvSpPr>
        <p:spPr>
          <a:xfrm>
            <a:off x="3117357" y="789914"/>
            <a:ext cx="3246272" cy="4267200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E9C29-C74A-4BCE-88DC-9928EC7E49F9}"/>
              </a:ext>
            </a:extLst>
          </p:cNvPr>
          <p:cNvSpPr/>
          <p:nvPr/>
        </p:nvSpPr>
        <p:spPr>
          <a:xfrm>
            <a:off x="8140390" y="790785"/>
            <a:ext cx="1162261" cy="4267200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719DF3-6FA8-457B-8449-2643CB1BF41F}"/>
              </a:ext>
            </a:extLst>
          </p:cNvPr>
          <p:cNvSpPr/>
          <p:nvPr/>
        </p:nvSpPr>
        <p:spPr>
          <a:xfrm>
            <a:off x="9833669" y="930137"/>
            <a:ext cx="1444343" cy="1798193"/>
          </a:xfrm>
          <a:prstGeom prst="rect">
            <a:avLst/>
          </a:prstGeom>
          <a:solidFill>
            <a:schemeClr val="bg1">
              <a:alpha val="4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61C0B9-DDBF-41DC-BCF1-DE12C5E73E2F}"/>
              </a:ext>
            </a:extLst>
          </p:cNvPr>
          <p:cNvCxnSpPr/>
          <p:nvPr/>
        </p:nvCxnSpPr>
        <p:spPr>
          <a:xfrm>
            <a:off x="10075996" y="1174595"/>
            <a:ext cx="602166" cy="0"/>
          </a:xfrm>
          <a:prstGeom prst="line">
            <a:avLst/>
          </a:prstGeom>
          <a:ln w="12700">
            <a:solidFill>
              <a:srgbClr val="FF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345BDC7-4DE6-48F5-B0E6-9CB90FDBEA76}"/>
              </a:ext>
            </a:extLst>
          </p:cNvPr>
          <p:cNvCxnSpPr/>
          <p:nvPr/>
        </p:nvCxnSpPr>
        <p:spPr>
          <a:xfrm>
            <a:off x="10075996" y="1717288"/>
            <a:ext cx="602166" cy="0"/>
          </a:xfrm>
          <a:prstGeom prst="line">
            <a:avLst/>
          </a:prstGeom>
          <a:ln w="12700">
            <a:solidFill>
              <a:srgbClr val="0F0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29C56DF-AA4B-4939-A8A5-92914386ABF3}"/>
              </a:ext>
            </a:extLst>
          </p:cNvPr>
          <p:cNvCxnSpPr/>
          <p:nvPr/>
        </p:nvCxnSpPr>
        <p:spPr>
          <a:xfrm>
            <a:off x="10075996" y="1457093"/>
            <a:ext cx="6021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552AE4-52DC-4FC6-A080-7E3E0686DC70}"/>
              </a:ext>
            </a:extLst>
          </p:cNvPr>
          <p:cNvCxnSpPr/>
          <p:nvPr/>
        </p:nvCxnSpPr>
        <p:spPr>
          <a:xfrm>
            <a:off x="10075996" y="1984917"/>
            <a:ext cx="602166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65D68CE-C9C8-46E6-8670-8935DE577D4C}"/>
              </a:ext>
            </a:extLst>
          </p:cNvPr>
          <p:cNvCxnSpPr/>
          <p:nvPr/>
        </p:nvCxnSpPr>
        <p:spPr>
          <a:xfrm>
            <a:off x="10075996" y="2289717"/>
            <a:ext cx="60216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B76CCBE-D18C-42C0-BAB8-1668C943927E}"/>
              </a:ext>
            </a:extLst>
          </p:cNvPr>
          <p:cNvCxnSpPr/>
          <p:nvPr/>
        </p:nvCxnSpPr>
        <p:spPr>
          <a:xfrm>
            <a:off x="10075996" y="2529960"/>
            <a:ext cx="602166" cy="0"/>
          </a:xfrm>
          <a:prstGeom prst="line">
            <a:avLst/>
          </a:prstGeom>
          <a:ln w="12700">
            <a:solidFill>
              <a:srgbClr val="922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63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-2728" y="0"/>
            <a:ext cx="12192000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608919" y="2290602"/>
            <a:ext cx="549978" cy="549978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-204406" y="960141"/>
            <a:ext cx="549978" cy="549976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678674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 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 중심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당일 코로나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사망자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624735"/>
            <a:ext cx="8643933" cy="747587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코로나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급증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사회적 거리두기 캠페인 진행 이후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번째 시행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(2020-04-20 ~ 2020-05-05)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일일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감소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캠페인이 종료된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집단 감염 발생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이후 급격히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CD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670CD32-106E-4FAE-A517-0922E4B9A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3247155"/>
            <a:ext cx="5228148" cy="2154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99A8C7-CFCF-4CB6-A6B1-0B2FEEDB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30" y="3247863"/>
            <a:ext cx="5265940" cy="2154434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0470D7D-21CC-40A5-8C85-2B16D324015F}"/>
              </a:ext>
            </a:extLst>
          </p:cNvPr>
          <p:cNvSpPr/>
          <p:nvPr/>
        </p:nvSpPr>
        <p:spPr>
          <a:xfrm>
            <a:off x="2699656" y="2168573"/>
            <a:ext cx="794036" cy="794036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지도, 텍스트, 서있는이(가) 표시된 사진&#10;&#10;자동 생성된 설명">
            <a:extLst>
              <a:ext uri="{FF2B5EF4-FFF2-40B4-BE49-F238E27FC236}">
                <a16:creationId xmlns:a16="http://schemas.microsoft.com/office/drawing/2014/main" id="{DDD1A74C-E541-45F6-87C2-2C6F549A3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6263" r="16200"/>
          <a:stretch/>
        </p:blipFill>
        <p:spPr>
          <a:xfrm>
            <a:off x="3788214" y="773152"/>
            <a:ext cx="5265940" cy="239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8BB970-6403-4E62-AFED-4002A3829731}"/>
              </a:ext>
            </a:extLst>
          </p:cNvPr>
          <p:cNvCxnSpPr>
            <a:cxnSpLocks/>
          </p:cNvCxnSpPr>
          <p:nvPr/>
        </p:nvCxnSpPr>
        <p:spPr>
          <a:xfrm flipV="1">
            <a:off x="2917809" y="3585911"/>
            <a:ext cx="1" cy="1320623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256A0-E080-44DB-A1DE-7C11A967CACC}"/>
              </a:ext>
            </a:extLst>
          </p:cNvPr>
          <p:cNvSpPr txBox="1"/>
          <p:nvPr/>
        </p:nvSpPr>
        <p:spPr>
          <a:xfrm>
            <a:off x="2458521" y="3404586"/>
            <a:ext cx="918576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42C1A45-EC0C-4BD9-A459-5DCC66AA1D27}"/>
              </a:ext>
            </a:extLst>
          </p:cNvPr>
          <p:cNvCxnSpPr>
            <a:cxnSpLocks/>
          </p:cNvCxnSpPr>
          <p:nvPr/>
        </p:nvCxnSpPr>
        <p:spPr>
          <a:xfrm flipV="1">
            <a:off x="6820738" y="4205718"/>
            <a:ext cx="0" cy="700816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3A3A962-4B2B-41DA-9A5F-046F8C8CB4A1}"/>
              </a:ext>
            </a:extLst>
          </p:cNvPr>
          <p:cNvSpPr txBox="1"/>
          <p:nvPr/>
        </p:nvSpPr>
        <p:spPr>
          <a:xfrm>
            <a:off x="6744639" y="3897941"/>
            <a:ext cx="718489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</a:t>
            </a:r>
            <a:endParaRPr lang="en-US" altLang="ko-KR" sz="7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7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52887A-EC7E-4DBD-82FD-0BE5C8FFDF23}"/>
              </a:ext>
            </a:extLst>
          </p:cNvPr>
          <p:cNvSpPr/>
          <p:nvPr/>
        </p:nvSpPr>
        <p:spPr>
          <a:xfrm>
            <a:off x="480378" y="3246491"/>
            <a:ext cx="5228148" cy="2154434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16A2C9-E3F8-496B-90C5-52C9B02AC8A9}"/>
              </a:ext>
            </a:extLst>
          </p:cNvPr>
          <p:cNvSpPr/>
          <p:nvPr/>
        </p:nvSpPr>
        <p:spPr>
          <a:xfrm>
            <a:off x="6508807" y="3246491"/>
            <a:ext cx="5265940" cy="2154434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93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C3C533-4022-4780-95AE-209DF3C155CC}"/>
              </a:ext>
            </a:extLst>
          </p:cNvPr>
          <p:cNvSpPr/>
          <p:nvPr/>
        </p:nvSpPr>
        <p:spPr>
          <a:xfrm>
            <a:off x="354447" y="123221"/>
            <a:ext cx="1567463" cy="1567463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041B4D-7E9E-48AB-B4DC-F441D5F74188}"/>
              </a:ext>
            </a:extLst>
          </p:cNvPr>
          <p:cNvSpPr/>
          <p:nvPr/>
        </p:nvSpPr>
        <p:spPr>
          <a:xfrm>
            <a:off x="10326029" y="2377943"/>
            <a:ext cx="2270760" cy="22707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35F019-E648-4285-A7BD-CABCA324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26" y="283349"/>
            <a:ext cx="1362303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2A9C8-6E10-490C-B7DE-57C0B8D4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139" y="474802"/>
            <a:ext cx="91686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모임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등 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집단감염은 코로나가 퍼지는 것에 아주 큰 영향을 미침</a:t>
            </a:r>
            <a:endParaRPr lang="en-US" altLang="ko-KR" sz="16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활발히 움직인 </a:t>
            </a:r>
            <a:r>
              <a:rPr lang="en-US" altLang="ko-KR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수도 가장 많았으며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장소 외에 부가적인 장소도 가장 많이 방문함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집단에서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감염이 일어날 경우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 인구 수가 많으므로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감염으로 이어질 확률이 높음</a:t>
            </a:r>
            <a:endParaRPr lang="en-US" altLang="ko-KR" sz="16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실내, 사람, 방, 쥐고있는이(가) 표시된 사진&#10;&#10;자동 생성된 설명">
            <a:extLst>
              <a:ext uri="{FF2B5EF4-FFF2-40B4-BE49-F238E27FC236}">
                <a16:creationId xmlns:a16="http://schemas.microsoft.com/office/drawing/2014/main" id="{CEB92D4F-19D7-4D0E-9FB5-DCF1326AD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41" y="3429000"/>
            <a:ext cx="5715000" cy="3771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716E4A-0F05-466E-918D-7E4729EE8F06}"/>
              </a:ext>
            </a:extLst>
          </p:cNvPr>
          <p:cNvGrpSpPr/>
          <p:nvPr/>
        </p:nvGrpSpPr>
        <p:grpSpPr>
          <a:xfrm flipH="1">
            <a:off x="37240" y="946130"/>
            <a:ext cx="1187574" cy="1112520"/>
            <a:chOff x="1906793" y="1447505"/>
            <a:chExt cx="1187574" cy="111252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6FB4AEC-28B0-43B4-B0DD-B8E286089A34}"/>
                </a:ext>
              </a:extLst>
            </p:cNvPr>
            <p:cNvSpPr/>
            <p:nvPr/>
          </p:nvSpPr>
          <p:spPr>
            <a:xfrm flipH="1">
              <a:off x="2887561" y="2353219"/>
              <a:ext cx="206806" cy="206806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54FDF3-AEB6-4ACC-A84F-B5576FB3F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793" y="2272638"/>
              <a:ext cx="112776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5D5BC03-770B-4D08-B053-D83D9ADEF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3233" y="1447505"/>
              <a:ext cx="0" cy="111252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F0DC5F-19F1-44A9-B2CA-B2A05B9AB88C}"/>
              </a:ext>
            </a:extLst>
          </p:cNvPr>
          <p:cNvSpPr txBox="1"/>
          <p:nvPr/>
        </p:nvSpPr>
        <p:spPr>
          <a:xfrm>
            <a:off x="354447" y="2505729"/>
            <a:ext cx="9171100" cy="3380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코로나 관련 정책 중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캠페인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어느 정도 사람들의 유동성을 제한하는 데 효과를 보임</a:t>
            </a:r>
            <a:endParaRPr lang="en-US" altLang="ko-KR" sz="16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사회적 거리두기 기간이 끝난 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사람들은 경각심을 잃고 또 다시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집단감염을 발생시킴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정책도 중요하나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사태를 극복하기 위해서는 사람들이 경각심을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가지고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조심히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행동하는 것이 필요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69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6A3E3-61EC-4BBD-97F7-6DBD198F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A926BF-A71F-4D41-8183-F962B1B8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ko-KR" dirty="0"/>
              <a:t>ppt</a:t>
            </a:r>
            <a:r>
              <a:rPr lang="ko-KR" altLang="en-US" dirty="0"/>
              <a:t>목차 </a:t>
            </a:r>
          </a:p>
          <a:p>
            <a:endParaRPr lang="ko-KR" altLang="en-US" dirty="0"/>
          </a:p>
          <a:p>
            <a:r>
              <a:rPr lang="en-US" altLang="ko-KR" dirty="0"/>
              <a:t>1. </a:t>
            </a:r>
            <a:r>
              <a:rPr lang="ko-KR" altLang="en-US" dirty="0"/>
              <a:t>문제제기</a:t>
            </a:r>
            <a:r>
              <a:rPr lang="en-US" altLang="ko-KR" dirty="0"/>
              <a:t>. </a:t>
            </a:r>
            <a:r>
              <a:rPr lang="ko-KR" altLang="en-US" dirty="0"/>
              <a:t>현황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왜 우리가 이 연구를 하게 되었는가</a:t>
            </a:r>
            <a:r>
              <a:rPr lang="en-US" altLang="ko-KR" dirty="0"/>
              <a:t>.</a:t>
            </a:r>
            <a:r>
              <a:rPr lang="ko-KR" altLang="en-US" dirty="0"/>
              <a:t>를 객관적인 정보로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 </a:t>
            </a:r>
            <a:r>
              <a:rPr lang="ko-KR" altLang="en-US" dirty="0"/>
              <a:t>보여줘야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집단 모임</a:t>
            </a:r>
            <a:r>
              <a:rPr lang="en-US" altLang="ko-KR" dirty="0"/>
              <a:t>.. </a:t>
            </a:r>
            <a:r>
              <a:rPr lang="ko-KR" altLang="en-US" dirty="0"/>
              <a:t>집단 감염</a:t>
            </a:r>
            <a:r>
              <a:rPr lang="en-US" altLang="ko-KR" dirty="0"/>
              <a:t>.. e.g., </a:t>
            </a:r>
            <a:r>
              <a:rPr lang="ko-KR" altLang="en-US" dirty="0"/>
              <a:t>이태원클럽</a:t>
            </a:r>
            <a:r>
              <a:rPr lang="en-US" altLang="ko-KR" dirty="0"/>
              <a:t>, </a:t>
            </a:r>
            <a:r>
              <a:rPr lang="ko-KR" altLang="en-US" dirty="0"/>
              <a:t>신천지 등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전체적인 트렌드 보여주기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사람들의 검색</a:t>
            </a:r>
            <a:r>
              <a:rPr lang="en-US" altLang="ko-KR" dirty="0">
                <a:solidFill>
                  <a:srgbClr val="FF0000"/>
                </a:solidFill>
              </a:rPr>
              <a:t>,,(</a:t>
            </a:r>
            <a:r>
              <a:rPr lang="ko-KR" altLang="en-US" dirty="0">
                <a:solidFill>
                  <a:srgbClr val="FF0000"/>
                </a:solidFill>
              </a:rPr>
              <a:t>불안감 증가</a:t>
            </a:r>
            <a:r>
              <a:rPr lang="en-US" altLang="ko-KR" dirty="0">
                <a:solidFill>
                  <a:srgbClr val="FF0000"/>
                </a:solidFill>
              </a:rPr>
              <a:t>) / test </a:t>
            </a:r>
            <a:r>
              <a:rPr lang="ko-KR" altLang="en-US" dirty="0">
                <a:solidFill>
                  <a:srgbClr val="FF0000"/>
                </a:solidFill>
              </a:rPr>
              <a:t>수 증가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경제적 손실</a:t>
            </a:r>
            <a:r>
              <a:rPr lang="en-US" altLang="ko-KR" dirty="0">
                <a:solidFill>
                  <a:srgbClr val="FF0000"/>
                </a:solidFill>
              </a:rPr>
              <a:t>) / </a:t>
            </a:r>
            <a:r>
              <a:rPr lang="ko-KR" altLang="en-US" dirty="0">
                <a:solidFill>
                  <a:srgbClr val="FF0000"/>
                </a:solidFill>
              </a:rPr>
              <a:t>감염자 수 증가 등 </a:t>
            </a:r>
            <a:r>
              <a:rPr lang="en-US" altLang="ko-KR" dirty="0">
                <a:solidFill>
                  <a:srgbClr val="FF0000"/>
                </a:solidFill>
              </a:rPr>
              <a:t>&lt; </a:t>
            </a:r>
            <a:r>
              <a:rPr lang="ko-KR" altLang="en-US" dirty="0">
                <a:solidFill>
                  <a:srgbClr val="FF0000"/>
                </a:solidFill>
              </a:rPr>
              <a:t>추가적으로 필요한 부분</a:t>
            </a:r>
          </a:p>
          <a:p>
            <a:r>
              <a:rPr lang="en-US" altLang="ko-KR" dirty="0"/>
              <a:t>1-2. </a:t>
            </a:r>
            <a:r>
              <a:rPr lang="ko-KR" altLang="en-US" dirty="0"/>
              <a:t>시각화의 목표</a:t>
            </a:r>
          </a:p>
          <a:p>
            <a:r>
              <a:rPr lang="en-US" altLang="ko-KR" dirty="0"/>
              <a:t>insight </a:t>
            </a:r>
            <a:r>
              <a:rPr lang="ko-KR" altLang="en-US" dirty="0"/>
              <a:t>도출하고자 하는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정책이 효과가 있는지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왜 우리는 정책에 집중했는가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집단 모임을 막는 게 정책 중 사회적 거리두기</a:t>
            </a:r>
            <a:r>
              <a:rPr lang="en-US" altLang="ko-KR" dirty="0"/>
              <a:t>!!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  <a:r>
              <a:rPr lang="ko-KR" altLang="en-US" dirty="0"/>
              <a:t>그래서 정책의 효과가 </a:t>
            </a:r>
            <a:r>
              <a:rPr lang="ko-KR" altLang="en-US" dirty="0" err="1"/>
              <a:t>어떤지에</a:t>
            </a:r>
            <a:r>
              <a:rPr lang="ko-KR" altLang="en-US" dirty="0"/>
              <a:t> 집중해보았다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본론이고</a:t>
            </a:r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  <a:r>
              <a:rPr lang="en-US" altLang="ko-KR" dirty="0"/>
              <a:t>. </a:t>
            </a:r>
            <a:r>
              <a:rPr lang="ko-KR" altLang="en-US" dirty="0"/>
              <a:t>혹은 우리가 </a:t>
            </a:r>
            <a:r>
              <a:rPr lang="ko-KR" altLang="en-US" dirty="0" err="1"/>
              <a:t>놓친게</a:t>
            </a:r>
            <a:r>
              <a:rPr lang="ko-KR" altLang="en-US" dirty="0"/>
              <a:t> 있는지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그래프로 확인해볼 수 없었던 것은 무엇인지</a:t>
            </a:r>
            <a:r>
              <a:rPr lang="en-US" altLang="ko-KR" dirty="0"/>
              <a:t>? </a:t>
            </a:r>
            <a:r>
              <a:rPr lang="ko-KR" altLang="en-US" dirty="0"/>
              <a:t>앞으로 정책은 어떻게 진행되어야 할까</a:t>
            </a:r>
            <a:r>
              <a:rPr lang="en-US" altLang="ko-KR" dirty="0"/>
              <a:t>? </a:t>
            </a:r>
            <a:r>
              <a:rPr lang="ko-KR" altLang="en-US" dirty="0"/>
              <a:t>개인적인 우리들의 생각 적고 마무리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9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3D503C-BD90-46CA-B1E1-E14BE3D75B55}"/>
              </a:ext>
            </a:extLst>
          </p:cNvPr>
          <p:cNvGrpSpPr/>
          <p:nvPr/>
        </p:nvGrpSpPr>
        <p:grpSpPr>
          <a:xfrm>
            <a:off x="7536489" y="12720"/>
            <a:ext cx="4504541" cy="3912150"/>
            <a:chOff x="7515225" y="12720"/>
            <a:chExt cx="4504541" cy="391215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AA31519-8C55-40B2-A6FA-76E55A909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225" y="12720"/>
              <a:ext cx="4432436" cy="391215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76D3571-EB00-4901-84BF-D7D0F1E1BD0A}"/>
                </a:ext>
              </a:extLst>
            </p:cNvPr>
            <p:cNvSpPr/>
            <p:nvPr/>
          </p:nvSpPr>
          <p:spPr>
            <a:xfrm>
              <a:off x="7696200" y="104276"/>
              <a:ext cx="3133725" cy="300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D4E7B3-8D42-4B26-AD07-41E23E079600}"/>
                </a:ext>
              </a:extLst>
            </p:cNvPr>
            <p:cNvSpPr/>
            <p:nvPr/>
          </p:nvSpPr>
          <p:spPr>
            <a:xfrm>
              <a:off x="7696200" y="290009"/>
              <a:ext cx="4323566" cy="3496071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B2EAC1-9206-44C3-B010-57A89A205F5A}"/>
                </a:ext>
              </a:extLst>
            </p:cNvPr>
            <p:cNvSpPr txBox="1"/>
            <p:nvPr/>
          </p:nvSpPr>
          <p:spPr>
            <a:xfrm>
              <a:off x="8123373" y="151510"/>
              <a:ext cx="3469219" cy="2769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19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일일 현황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(2020-01-21 ~ 2020-05-31)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84166-8CF2-463C-8345-167266C80E90}"/>
                </a:ext>
              </a:extLst>
            </p:cNvPr>
            <p:cNvSpPr txBox="1"/>
            <p:nvPr/>
          </p:nvSpPr>
          <p:spPr>
            <a:xfrm>
              <a:off x="8320751" y="1927247"/>
              <a:ext cx="5068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</a:rPr>
                <a:t>18th Feb</a:t>
              </a:r>
              <a:endParaRPr lang="ko-KR" altLang="en-US" sz="600" b="1" dirty="0">
                <a:solidFill>
                  <a:srgbClr val="FF505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A11718-73B9-4EB2-8C8B-79A5EE80CBE3}"/>
                </a:ext>
              </a:extLst>
            </p:cNvPr>
            <p:cNvSpPr txBox="1"/>
            <p:nvPr/>
          </p:nvSpPr>
          <p:spPr>
            <a:xfrm>
              <a:off x="10270995" y="1970111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  <a:ea typeface="나눔스퀘어 Bold" panose="020B0600000101010101" pitchFamily="50" charset="-127"/>
                </a:rPr>
                <a:t>6th May</a:t>
              </a:r>
              <a:endParaRPr lang="ko-KR" altLang="en-US" sz="600" b="1" dirty="0">
                <a:solidFill>
                  <a:srgbClr val="FF5050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387B48-BFA3-49E8-85F7-CCC86ED38A5B}"/>
                </a:ext>
              </a:extLst>
            </p:cNvPr>
            <p:cNvSpPr txBox="1"/>
            <p:nvPr/>
          </p:nvSpPr>
          <p:spPr>
            <a:xfrm>
              <a:off x="8320751" y="3584838"/>
              <a:ext cx="5068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</a:rPr>
                <a:t>18th Feb</a:t>
              </a:r>
              <a:endParaRPr lang="ko-KR" altLang="en-US" sz="600" b="1" dirty="0">
                <a:solidFill>
                  <a:srgbClr val="FF5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E62A3B-CADA-45F4-9411-542F2B341E43}"/>
                </a:ext>
              </a:extLst>
            </p:cNvPr>
            <p:cNvSpPr txBox="1"/>
            <p:nvPr/>
          </p:nvSpPr>
          <p:spPr>
            <a:xfrm>
              <a:off x="10270995" y="3601414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  <a:ea typeface="나눔스퀘어 Bold" panose="020B0600000101010101" pitchFamily="50" charset="-127"/>
                </a:rPr>
                <a:t>6th May</a:t>
              </a:r>
              <a:endParaRPr lang="ko-KR" altLang="en-US" sz="600" b="1" dirty="0">
                <a:solidFill>
                  <a:srgbClr val="FF5050"/>
                </a:solidFill>
                <a:ea typeface="나눔스퀘어 Bold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F7EEDF1-481D-49CF-AA08-567C22F62CED}"/>
                </a:ext>
              </a:extLst>
            </p:cNvPr>
            <p:cNvCxnSpPr/>
            <p:nvPr/>
          </p:nvCxnSpPr>
          <p:spPr>
            <a:xfrm>
              <a:off x="8607406" y="3429371"/>
              <a:ext cx="0" cy="1665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448AC17-2330-4D14-9B7C-5D27ABAF58EB}"/>
                </a:ext>
              </a:extLst>
            </p:cNvPr>
            <p:cNvCxnSpPr/>
            <p:nvPr/>
          </p:nvCxnSpPr>
          <p:spPr>
            <a:xfrm>
              <a:off x="8607406" y="1802227"/>
              <a:ext cx="0" cy="1665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C02A755-5A81-4F17-8D06-6EC3AE94B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961" y="1802227"/>
              <a:ext cx="0" cy="252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2FF3587-8EF1-4066-8FF6-EEB6D86D8B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961" y="3418270"/>
              <a:ext cx="0" cy="252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7593806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666EE-C312-4243-87B1-D5179E32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375" y="3853413"/>
            <a:ext cx="4316131" cy="2900311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최초로 국내 코로나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발생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질병관리본부를 중심으로 코로나 바이러스가 확산되지 않도록 관리한 결과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국내 총 </a:t>
            </a:r>
            <a:r>
              <a:rPr lang="ko-KR" altLang="en-US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신천지 집단감염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유행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신천지 신도인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번째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등장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~16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양일간 대구에서 열린 대규모 신천지 집회에 참석함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경북지역 신천지 교인을 중심으로 감염자 확산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 전국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7,088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중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경북권에서만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6,100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이태원 집단감염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유행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서울시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용인구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이태원클럽 감염자 최초 발생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 총 누적환자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클럽 방문자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그들의 가족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지인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 등 접촉으로 인한 감염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159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CFACC9-A876-42C7-AB6E-50BCAD993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25" y="1264921"/>
            <a:ext cx="2983895" cy="210471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7122319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4243388" y="377883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17472EF-4992-49B5-AFE0-85FE3184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510">
            <a:off x="152636" y="1614487"/>
            <a:ext cx="4341461" cy="5236370"/>
          </a:xfrm>
          <a:prstGeom prst="rect">
            <a:avLst/>
          </a:prstGeom>
          <a:effectLst>
            <a:outerShdw blurRad="508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337901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심각성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5915143" y="6172597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6475363" y="5807869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29AFA2-A994-455E-B2AC-775099E0DAC0}"/>
              </a:ext>
            </a:extLst>
          </p:cNvPr>
          <p:cNvSpPr txBox="1"/>
          <p:nvPr/>
        </p:nvSpPr>
        <p:spPr>
          <a:xfrm>
            <a:off x="4298354" y="4080451"/>
            <a:ext cx="3491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 모임으로 인해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 발생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나아가 이로 인한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감염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19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18DD5D18-C378-477C-9DEB-F60D177D3E34}"/>
              </a:ext>
            </a:extLst>
          </p:cNvPr>
          <p:cNvSpPr/>
          <p:nvPr/>
        </p:nvSpPr>
        <p:spPr>
          <a:xfrm>
            <a:off x="4183385" y="1800073"/>
            <a:ext cx="3369844" cy="1669175"/>
          </a:xfrm>
          <a:prstGeom prst="rightArrow">
            <a:avLst/>
          </a:prstGeom>
          <a:solidFill>
            <a:srgbClr val="009999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6528315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653284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5915143" y="5284589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1072557" y="5807869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64077FD-DA4D-49B9-806C-4123B032A6A1}"/>
              </a:ext>
            </a:extLst>
          </p:cNvPr>
          <p:cNvGrpSpPr/>
          <p:nvPr/>
        </p:nvGrpSpPr>
        <p:grpSpPr>
          <a:xfrm>
            <a:off x="187813" y="1341589"/>
            <a:ext cx="2144180" cy="2586143"/>
            <a:chOff x="7472556" y="924623"/>
            <a:chExt cx="4152774" cy="500875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89EFEF4-45C1-4078-9D39-E7086D0E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556" y="924623"/>
              <a:ext cx="4152774" cy="5008754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81954-F734-4080-AB04-2CE248316E08}"/>
                </a:ext>
              </a:extLst>
            </p:cNvPr>
            <p:cNvSpPr/>
            <p:nvPr/>
          </p:nvSpPr>
          <p:spPr>
            <a:xfrm>
              <a:off x="8693944" y="1355834"/>
              <a:ext cx="2828926" cy="315734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CA3FB0-F25A-4AA9-A611-3AE338514A06}"/>
                </a:ext>
              </a:extLst>
            </p:cNvPr>
            <p:cNvSpPr/>
            <p:nvPr/>
          </p:nvSpPr>
          <p:spPr>
            <a:xfrm>
              <a:off x="9093994" y="2913171"/>
              <a:ext cx="2428876" cy="315734"/>
            </a:xfrm>
            <a:prstGeom prst="rect">
              <a:avLst/>
            </a:prstGeom>
            <a:noFill/>
            <a:ln w="38100">
              <a:solidFill>
                <a:srgbClr val="FFC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감염 경로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23CC32F-731D-492A-8FD1-4835A020F57A}"/>
              </a:ext>
            </a:extLst>
          </p:cNvPr>
          <p:cNvGrpSpPr/>
          <p:nvPr/>
        </p:nvGrpSpPr>
        <p:grpSpPr>
          <a:xfrm>
            <a:off x="2642801" y="761116"/>
            <a:ext cx="3607272" cy="3747089"/>
            <a:chOff x="3245311" y="761116"/>
            <a:chExt cx="4095961" cy="42547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8CBBF3-795D-4EB6-9A10-1B64508B0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311" y="761116"/>
              <a:ext cx="4095961" cy="425471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B2EAC1-9206-44C3-B010-57A89A205F5A}"/>
                </a:ext>
              </a:extLst>
            </p:cNvPr>
            <p:cNvSpPr txBox="1"/>
            <p:nvPr/>
          </p:nvSpPr>
          <p:spPr>
            <a:xfrm>
              <a:off x="3800407" y="4692039"/>
              <a:ext cx="2985769" cy="26161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19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감염 경로 상위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87C373-E18A-48C2-A183-B6301B3D9304}"/>
                </a:ext>
              </a:extLst>
            </p:cNvPr>
            <p:cNvSpPr/>
            <p:nvPr/>
          </p:nvSpPr>
          <p:spPr>
            <a:xfrm>
              <a:off x="3877340" y="3147237"/>
              <a:ext cx="226827" cy="992372"/>
            </a:xfrm>
            <a:prstGeom prst="rect">
              <a:avLst/>
            </a:prstGeom>
            <a:noFill/>
            <a:ln w="190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4368F1-62C1-4D68-9086-FC7ADD11C164}"/>
                </a:ext>
              </a:extLst>
            </p:cNvPr>
            <p:cNvSpPr/>
            <p:nvPr/>
          </p:nvSpPr>
          <p:spPr>
            <a:xfrm>
              <a:off x="5179877" y="3147237"/>
              <a:ext cx="226827" cy="786810"/>
            </a:xfrm>
            <a:prstGeom prst="rect">
              <a:avLst/>
            </a:prstGeom>
            <a:noFill/>
            <a:ln w="19050">
              <a:solidFill>
                <a:srgbClr val="FFC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BDB7B0F-AD1A-4EC0-A74D-5582D745DBEA}"/>
              </a:ext>
            </a:extLst>
          </p:cNvPr>
          <p:cNvGrpSpPr/>
          <p:nvPr/>
        </p:nvGrpSpPr>
        <p:grpSpPr>
          <a:xfrm>
            <a:off x="7576863" y="488510"/>
            <a:ext cx="4308332" cy="3066975"/>
            <a:chOff x="6983818" y="510362"/>
            <a:chExt cx="3918090" cy="2789173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DC5EF30-332A-4E6B-9706-54E724D73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2" t="17175" r="40660"/>
            <a:stretch/>
          </p:blipFill>
          <p:spPr>
            <a:xfrm>
              <a:off x="6983818" y="510362"/>
              <a:ext cx="2308282" cy="235218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8B30409-EBAF-46C3-B775-8A5456DE5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65" r="1"/>
            <a:stretch/>
          </p:blipFill>
          <p:spPr>
            <a:xfrm>
              <a:off x="9323259" y="556743"/>
              <a:ext cx="1578649" cy="2742792"/>
            </a:xfrm>
            <a:prstGeom prst="rect">
              <a:avLst/>
            </a:prstGeom>
          </p:spPr>
        </p:pic>
      </p:grp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272" y="4994725"/>
            <a:ext cx="6322219" cy="1538314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대부분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집단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으로부터 감염된 것을 볼 수 있음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집단감염에서 발생한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감염은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contact with patient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구분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되기 때문에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집단감염의 피해는 데이터에 나타난 것보다 더 클 가능성 농후함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68648AB-A248-4FBC-AED2-9AC68C867433}"/>
              </a:ext>
            </a:extLst>
          </p:cNvPr>
          <p:cNvGrpSpPr/>
          <p:nvPr/>
        </p:nvGrpSpPr>
        <p:grpSpPr>
          <a:xfrm>
            <a:off x="7215477" y="3736521"/>
            <a:ext cx="3463234" cy="2958309"/>
            <a:chOff x="7215477" y="3736521"/>
            <a:chExt cx="3463234" cy="2958309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DB78622-422B-47AA-88AF-85D689DF5156}"/>
                </a:ext>
              </a:extLst>
            </p:cNvPr>
            <p:cNvGrpSpPr/>
            <p:nvPr/>
          </p:nvGrpSpPr>
          <p:grpSpPr>
            <a:xfrm>
              <a:off x="7215477" y="3736521"/>
              <a:ext cx="3463234" cy="2958309"/>
              <a:chOff x="6433930" y="3208415"/>
              <a:chExt cx="3715381" cy="3173695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D6C39D82-98EB-40B6-BF1D-A07478CD2B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45"/>
              <a:stretch/>
            </p:blipFill>
            <p:spPr>
              <a:xfrm>
                <a:off x="6433930" y="3208415"/>
                <a:ext cx="3715381" cy="3024287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69F21A4-FFE6-4985-A8DC-3DBE2EB28335}"/>
                  </a:ext>
                </a:extLst>
              </p:cNvPr>
              <p:cNvSpPr txBox="1"/>
              <p:nvPr/>
            </p:nvSpPr>
            <p:spPr>
              <a:xfrm>
                <a:off x="7715981" y="6151278"/>
                <a:ext cx="115127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집단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개인 감염 비율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BA90B17-D3C5-4E91-B05A-FC98C0B0174E}"/>
                </a:ext>
              </a:extLst>
            </p:cNvPr>
            <p:cNvSpPr txBox="1"/>
            <p:nvPr/>
          </p:nvSpPr>
          <p:spPr>
            <a:xfrm>
              <a:off x="8037557" y="4551716"/>
              <a:ext cx="60251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30.78%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2CF392F-A298-40FD-AEE3-5A38CFFAF072}"/>
                </a:ext>
              </a:extLst>
            </p:cNvPr>
            <p:cNvSpPr txBox="1"/>
            <p:nvPr/>
          </p:nvSpPr>
          <p:spPr>
            <a:xfrm>
              <a:off x="9182410" y="5430858"/>
              <a:ext cx="60251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69.22%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77BB09-2224-43DB-8C09-F3DC53D44ECB}"/>
                </a:ext>
              </a:extLst>
            </p:cNvPr>
            <p:cNvSpPr txBox="1"/>
            <p:nvPr/>
          </p:nvSpPr>
          <p:spPr>
            <a:xfrm>
              <a:off x="7379934" y="4115319"/>
              <a:ext cx="3938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11A511-34AB-4976-8A42-2DE56D7DE08B}"/>
                </a:ext>
              </a:extLst>
            </p:cNvPr>
            <p:cNvSpPr txBox="1"/>
            <p:nvPr/>
          </p:nvSpPr>
          <p:spPr>
            <a:xfrm>
              <a:off x="10042737" y="5847379"/>
              <a:ext cx="3938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집단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22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51663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3583" y="4052108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439789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10826157" y="847331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집단감염으로 인한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손실 발생</a:t>
            </a: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381804"/>
            <a:ext cx="8643933" cy="1180194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사건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사건 이후 코로나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검사자 수가 급격히 증가함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감염자가 아님에도 불구하고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당시 그 장소에 있던 사람들은 필수로 검사를 받으며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검사에 따른 막대한 경제적 손실 발생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93D8F9-30C4-4C21-B2C4-1ABAD2F1C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956693"/>
            <a:ext cx="11353800" cy="36499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294BA9-3080-4D6B-B914-90031067588F}"/>
              </a:ext>
            </a:extLst>
          </p:cNvPr>
          <p:cNvCxnSpPr/>
          <p:nvPr/>
        </p:nvCxnSpPr>
        <p:spPr>
          <a:xfrm flipV="1">
            <a:off x="3068664" y="1790829"/>
            <a:ext cx="0" cy="2049651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5644D0-E834-45D2-A839-1B8E958D7473}"/>
              </a:ext>
            </a:extLst>
          </p:cNvPr>
          <p:cNvSpPr/>
          <p:nvPr/>
        </p:nvSpPr>
        <p:spPr>
          <a:xfrm>
            <a:off x="1015489" y="3906047"/>
            <a:ext cx="10164722" cy="54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FBAE2-CBE7-4359-8672-90B5A4775D46}"/>
              </a:ext>
            </a:extLst>
          </p:cNvPr>
          <p:cNvSpPr txBox="1"/>
          <p:nvPr/>
        </p:nvSpPr>
        <p:spPr>
          <a:xfrm>
            <a:off x="2541691" y="1595670"/>
            <a:ext cx="1053945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2E1409-F671-4F96-9788-88DFE3742FE3}"/>
              </a:ext>
            </a:extLst>
          </p:cNvPr>
          <p:cNvSpPr txBox="1"/>
          <p:nvPr/>
        </p:nvSpPr>
        <p:spPr>
          <a:xfrm>
            <a:off x="7184068" y="1356121"/>
            <a:ext cx="1104302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집단감염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D72EA68-5F26-4FFD-8BC1-8F9B1371B23D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7736219" y="1571565"/>
            <a:ext cx="0" cy="2285897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281A80-51AA-434B-AB81-B3B5A7CF6567}"/>
              </a:ext>
            </a:extLst>
          </p:cNvPr>
          <p:cNvSpPr txBox="1"/>
          <p:nvPr/>
        </p:nvSpPr>
        <p:spPr>
          <a:xfrm rot="19618547">
            <a:off x="2705571" y="3943305"/>
            <a:ext cx="5277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18th Feb.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CE29B0-AEA6-43D3-9506-B07B65B2A16F}"/>
              </a:ext>
            </a:extLst>
          </p:cNvPr>
          <p:cNvSpPr txBox="1"/>
          <p:nvPr/>
        </p:nvSpPr>
        <p:spPr>
          <a:xfrm rot="19618547">
            <a:off x="7399454" y="3939097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6th May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429DAF-8DC1-4697-9770-38F3D73B93F9}"/>
              </a:ext>
            </a:extLst>
          </p:cNvPr>
          <p:cNvSpPr txBox="1"/>
          <p:nvPr/>
        </p:nvSpPr>
        <p:spPr>
          <a:xfrm rot="19618547">
            <a:off x="966434" y="3934549"/>
            <a:ext cx="5196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20th Jan.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6F66D25-0D2C-4AFD-9531-E859ADDA7389}"/>
              </a:ext>
            </a:extLst>
          </p:cNvPr>
          <p:cNvCxnSpPr>
            <a:cxnSpLocks/>
          </p:cNvCxnSpPr>
          <p:nvPr/>
        </p:nvCxnSpPr>
        <p:spPr>
          <a:xfrm flipV="1">
            <a:off x="2062717" y="3844027"/>
            <a:ext cx="0" cy="1080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FF87D15-3217-4E25-A1B7-DE7E2DEBC3AD}"/>
              </a:ext>
            </a:extLst>
          </p:cNvPr>
          <p:cNvSpPr txBox="1"/>
          <p:nvPr/>
        </p:nvSpPr>
        <p:spPr>
          <a:xfrm rot="19618547">
            <a:off x="1714366" y="4019640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Feb.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89B980-23D2-40AB-9912-3209F1FCA42D}"/>
              </a:ext>
            </a:extLst>
          </p:cNvPr>
          <p:cNvSpPr txBox="1"/>
          <p:nvPr/>
        </p:nvSpPr>
        <p:spPr>
          <a:xfrm rot="19618547">
            <a:off x="3453252" y="3943305"/>
            <a:ext cx="4876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Mar.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A179D6-A73D-4E57-8A28-8F8D155071F1}"/>
              </a:ext>
            </a:extLst>
          </p:cNvPr>
          <p:cNvSpPr txBox="1"/>
          <p:nvPr/>
        </p:nvSpPr>
        <p:spPr>
          <a:xfrm rot="19618547">
            <a:off x="5301367" y="3959776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Apr.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319C7D-A888-409F-A98C-EC94F67CE61D}"/>
              </a:ext>
            </a:extLst>
          </p:cNvPr>
          <p:cNvSpPr txBox="1"/>
          <p:nvPr/>
        </p:nvSpPr>
        <p:spPr>
          <a:xfrm rot="19618547">
            <a:off x="7093308" y="3990084"/>
            <a:ext cx="4780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May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7613EE-E2FE-435D-9505-D56807F4CAA5}"/>
              </a:ext>
            </a:extLst>
          </p:cNvPr>
          <p:cNvSpPr txBox="1"/>
          <p:nvPr/>
        </p:nvSpPr>
        <p:spPr>
          <a:xfrm rot="19618547">
            <a:off x="8941388" y="3959776"/>
            <a:ext cx="4683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Jun.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AC841E2-545E-4A46-96B7-E3BEC0DDFF59}"/>
              </a:ext>
            </a:extLst>
          </p:cNvPr>
          <p:cNvCxnSpPr>
            <a:cxnSpLocks/>
          </p:cNvCxnSpPr>
          <p:nvPr/>
        </p:nvCxnSpPr>
        <p:spPr>
          <a:xfrm flipV="1">
            <a:off x="1348564" y="3824444"/>
            <a:ext cx="0" cy="1080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269A072-10DD-4279-B3B9-913181BBF1CC}"/>
              </a:ext>
            </a:extLst>
          </p:cNvPr>
          <p:cNvCxnSpPr>
            <a:cxnSpLocks/>
          </p:cNvCxnSpPr>
          <p:nvPr/>
        </p:nvCxnSpPr>
        <p:spPr>
          <a:xfrm flipV="1">
            <a:off x="3792279" y="3824443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887902A-3891-495E-8141-AD6424550101}"/>
              </a:ext>
            </a:extLst>
          </p:cNvPr>
          <p:cNvCxnSpPr>
            <a:cxnSpLocks/>
          </p:cNvCxnSpPr>
          <p:nvPr/>
        </p:nvCxnSpPr>
        <p:spPr>
          <a:xfrm flipV="1">
            <a:off x="5641099" y="3840390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1F968A0-5959-40B1-9A33-FF88BE5C0C56}"/>
              </a:ext>
            </a:extLst>
          </p:cNvPr>
          <p:cNvCxnSpPr>
            <a:cxnSpLocks/>
          </p:cNvCxnSpPr>
          <p:nvPr/>
        </p:nvCxnSpPr>
        <p:spPr>
          <a:xfrm flipV="1">
            <a:off x="7427370" y="3840390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CBBCC6E-DA1D-4221-941E-B720081B6CE6}"/>
              </a:ext>
            </a:extLst>
          </p:cNvPr>
          <p:cNvCxnSpPr>
            <a:cxnSpLocks/>
          </p:cNvCxnSpPr>
          <p:nvPr/>
        </p:nvCxnSpPr>
        <p:spPr>
          <a:xfrm flipV="1">
            <a:off x="9277963" y="3840390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3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1" y="0"/>
            <a:ext cx="3718559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184199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E2E5031B-68A9-4A51-AA1D-D1F52BA49095}"/>
              </a:ext>
            </a:extLst>
          </p:cNvPr>
          <p:cNvSpPr/>
          <p:nvPr/>
        </p:nvSpPr>
        <p:spPr>
          <a:xfrm>
            <a:off x="3278255" y="229697"/>
            <a:ext cx="440305" cy="631032"/>
          </a:xfrm>
          <a:custGeom>
            <a:avLst/>
            <a:gdLst>
              <a:gd name="connsiteX0" fmla="*/ 315516 w 440305"/>
              <a:gd name="connsiteY0" fmla="*/ 0 h 631032"/>
              <a:gd name="connsiteX1" fmla="*/ 438329 w 440305"/>
              <a:gd name="connsiteY1" fmla="*/ 24795 h 631032"/>
              <a:gd name="connsiteX2" fmla="*/ 440305 w 440305"/>
              <a:gd name="connsiteY2" fmla="*/ 25867 h 631032"/>
              <a:gd name="connsiteX3" fmla="*/ 440305 w 440305"/>
              <a:gd name="connsiteY3" fmla="*/ 605165 h 631032"/>
              <a:gd name="connsiteX4" fmla="*/ 438329 w 440305"/>
              <a:gd name="connsiteY4" fmla="*/ 606237 h 631032"/>
              <a:gd name="connsiteX5" fmla="*/ 315516 w 440305"/>
              <a:gd name="connsiteY5" fmla="*/ 631032 h 631032"/>
              <a:gd name="connsiteX6" fmla="*/ 0 w 440305"/>
              <a:gd name="connsiteY6" fmla="*/ 315516 h 631032"/>
              <a:gd name="connsiteX7" fmla="*/ 315516 w 440305"/>
              <a:gd name="connsiteY7" fmla="*/ 0 h 63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305" h="631032">
                <a:moveTo>
                  <a:pt x="315516" y="0"/>
                </a:moveTo>
                <a:cubicBezTo>
                  <a:pt x="359080" y="0"/>
                  <a:pt x="400582" y="8829"/>
                  <a:pt x="438329" y="24795"/>
                </a:cubicBezTo>
                <a:lnTo>
                  <a:pt x="440305" y="25867"/>
                </a:lnTo>
                <a:lnTo>
                  <a:pt x="440305" y="605165"/>
                </a:lnTo>
                <a:lnTo>
                  <a:pt x="438329" y="606237"/>
                </a:lnTo>
                <a:cubicBezTo>
                  <a:pt x="400582" y="622203"/>
                  <a:pt x="359080" y="631032"/>
                  <a:pt x="315516" y="631032"/>
                </a:cubicBezTo>
                <a:cubicBezTo>
                  <a:pt x="141261" y="631032"/>
                  <a:pt x="0" y="489771"/>
                  <a:pt x="0" y="315516"/>
                </a:cubicBezTo>
                <a:cubicBezTo>
                  <a:pt x="0" y="141261"/>
                  <a:pt x="141261" y="0"/>
                  <a:pt x="315516" y="0"/>
                </a:cubicBezTo>
                <a:close/>
              </a:path>
            </a:pathLst>
          </a:cu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274683" y="771200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2313147" y="2946736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335709" y="1845551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집단감염으로 인한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사람들의 불안감 증가</a:t>
            </a: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220" y="4991100"/>
            <a:ext cx="5356792" cy="1668781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검색된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검색량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추이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첫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발발 후 급속도로 증가함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이후 점점 줄어들다가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발발 후 또 다시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검색량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폭등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DB4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DB4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집단감염으로 인한 사람들의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불안감이 증가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함을 알 수 있음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DFB34-4E2A-40A2-A4F5-85AE09308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32" y="609203"/>
            <a:ext cx="5317679" cy="416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CBDA3277-7CC3-401F-95DF-B55B9995F64D}"/>
              </a:ext>
            </a:extLst>
          </p:cNvPr>
          <p:cNvSpPr/>
          <p:nvPr/>
        </p:nvSpPr>
        <p:spPr>
          <a:xfrm>
            <a:off x="2896427" y="2328965"/>
            <a:ext cx="547430" cy="5474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6C0D4099-CCEA-4E07-AE1E-FB39CDBE523F}"/>
              </a:ext>
            </a:extLst>
          </p:cNvPr>
          <p:cNvSpPr/>
          <p:nvPr/>
        </p:nvSpPr>
        <p:spPr>
          <a:xfrm>
            <a:off x="1" y="6173376"/>
            <a:ext cx="273715" cy="547432"/>
          </a:xfrm>
          <a:custGeom>
            <a:avLst/>
            <a:gdLst>
              <a:gd name="connsiteX0" fmla="*/ 0 w 273715"/>
              <a:gd name="connsiteY0" fmla="*/ 0 h 547432"/>
              <a:gd name="connsiteX1" fmla="*/ 273715 w 273715"/>
              <a:gd name="connsiteY1" fmla="*/ 273716 h 547432"/>
              <a:gd name="connsiteX2" fmla="*/ 0 w 273715"/>
              <a:gd name="connsiteY2" fmla="*/ 547432 h 54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715" h="547432">
                <a:moveTo>
                  <a:pt x="0" y="0"/>
                </a:moveTo>
                <a:cubicBezTo>
                  <a:pt x="151169" y="0"/>
                  <a:pt x="273715" y="122547"/>
                  <a:pt x="273715" y="273716"/>
                </a:cubicBezTo>
                <a:cubicBezTo>
                  <a:pt x="273715" y="424885"/>
                  <a:pt x="151169" y="547432"/>
                  <a:pt x="0" y="547432"/>
                </a:cubicBezTo>
                <a:close/>
              </a:path>
            </a:pathLst>
          </a:cu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 descr="사람, 노트북, 컴퓨터, 테이블이(가) 표시된 사진&#10;&#10;자동 생성된 설명">
            <a:extLst>
              <a:ext uri="{FF2B5EF4-FFF2-40B4-BE49-F238E27FC236}">
                <a16:creationId xmlns:a16="http://schemas.microsoft.com/office/drawing/2014/main" id="{9C1D250C-BE7A-4426-839A-23C7EBEF9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524" y="3072566"/>
            <a:ext cx="4730673" cy="3179012"/>
          </a:xfrm>
          <a:custGeom>
            <a:avLst/>
            <a:gdLst>
              <a:gd name="connsiteX0" fmla="*/ 4368959 w 4730673"/>
              <a:gd name="connsiteY0" fmla="*/ 0 h 3179012"/>
              <a:gd name="connsiteX1" fmla="*/ 4730673 w 4730673"/>
              <a:gd name="connsiteY1" fmla="*/ 0 h 3179012"/>
              <a:gd name="connsiteX2" fmla="*/ 4730673 w 4730673"/>
              <a:gd name="connsiteY2" fmla="*/ 3179012 h 3179012"/>
              <a:gd name="connsiteX3" fmla="*/ 4368959 w 4730673"/>
              <a:gd name="connsiteY3" fmla="*/ 3179012 h 3179012"/>
              <a:gd name="connsiteX4" fmla="*/ 0 w 4730673"/>
              <a:gd name="connsiteY4" fmla="*/ 0 h 3179012"/>
              <a:gd name="connsiteX5" fmla="*/ 4056736 w 4730673"/>
              <a:gd name="connsiteY5" fmla="*/ 0 h 3179012"/>
              <a:gd name="connsiteX6" fmla="*/ 4056736 w 4730673"/>
              <a:gd name="connsiteY6" fmla="*/ 3179012 h 3179012"/>
              <a:gd name="connsiteX7" fmla="*/ 0 w 4730673"/>
              <a:gd name="connsiteY7" fmla="*/ 3179012 h 317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673" h="3179012">
                <a:moveTo>
                  <a:pt x="4368959" y="0"/>
                </a:moveTo>
                <a:lnTo>
                  <a:pt x="4730673" y="0"/>
                </a:lnTo>
                <a:lnTo>
                  <a:pt x="4730673" y="3179012"/>
                </a:lnTo>
                <a:lnTo>
                  <a:pt x="4368959" y="3179012"/>
                </a:lnTo>
                <a:close/>
                <a:moveTo>
                  <a:pt x="0" y="0"/>
                </a:moveTo>
                <a:lnTo>
                  <a:pt x="4056736" y="0"/>
                </a:lnTo>
                <a:lnTo>
                  <a:pt x="4056736" y="3179012"/>
                </a:lnTo>
                <a:lnTo>
                  <a:pt x="0" y="31790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868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군중, 사람들, 그룹이(가) 표시된 사진&#10;&#10;자동 생성된 설명">
            <a:extLst>
              <a:ext uri="{FF2B5EF4-FFF2-40B4-BE49-F238E27FC236}">
                <a16:creationId xmlns:a16="http://schemas.microsoft.com/office/drawing/2014/main" id="{4C300C16-E0CB-4BA4-A8A4-EA609B32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1532"/>
            <a:ext cx="12187699" cy="5657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613FD7-63C5-475B-8BBA-5DD4E05E6194}"/>
              </a:ext>
            </a:extLst>
          </p:cNvPr>
          <p:cNvSpPr/>
          <p:nvPr/>
        </p:nvSpPr>
        <p:spPr>
          <a:xfrm>
            <a:off x="1394460" y="2613660"/>
            <a:ext cx="2270760" cy="22707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118F8-4E3C-4091-BE27-C0D3A29B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39" y="3888740"/>
            <a:ext cx="6957060" cy="2134235"/>
          </a:xfrm>
          <a:ln w="158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감염 경로를 보면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집단감염이 </a:t>
            </a:r>
            <a:r>
              <a:rPr lang="en-US" altLang="ko-KR" sz="18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69.22%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과반수를 차지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 감염이 구체적으로 얼마나 국내 코로나 확산에 영향을 끼쳤는지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집단감염자 세부 분석을 통해 알아보도록 한다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1A56CE-6F13-4A45-8AEE-994BF40A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490" y="2925842"/>
            <a:ext cx="2552700" cy="159337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집단감염자</a:t>
            </a:r>
            <a:b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분석 필요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EF9C9-E273-4A97-92AA-2CF26D724F73}"/>
              </a:ext>
            </a:extLst>
          </p:cNvPr>
          <p:cNvSpPr/>
          <p:nvPr/>
        </p:nvSpPr>
        <p:spPr>
          <a:xfrm>
            <a:off x="978224" y="4500083"/>
            <a:ext cx="757477" cy="75747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120512-CB77-4C0F-9EA3-A0401AF00DD6}"/>
              </a:ext>
            </a:extLst>
          </p:cNvPr>
          <p:cNvCxnSpPr>
            <a:cxnSpLocks/>
          </p:cNvCxnSpPr>
          <p:nvPr/>
        </p:nvCxnSpPr>
        <p:spPr>
          <a:xfrm>
            <a:off x="784860" y="4389120"/>
            <a:ext cx="112776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619A44-291A-4237-9BEC-9515BF18842B}"/>
              </a:ext>
            </a:extLst>
          </p:cNvPr>
          <p:cNvCxnSpPr>
            <a:cxnSpLocks/>
          </p:cNvCxnSpPr>
          <p:nvPr/>
        </p:nvCxnSpPr>
        <p:spPr>
          <a:xfrm>
            <a:off x="1813560" y="4322561"/>
            <a:ext cx="0" cy="111252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51663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403612" y="4052108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439789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코로나 누적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(2020. 03. 02 ~ 2020. 06. 30)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381804"/>
            <a:ext cx="8643933" cy="1180194"/>
          </a:xfr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일부터 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연령대 별 코로나 누적 </a:t>
            </a:r>
            <a:r>
              <a:rPr lang="ko-KR" altLang="en-US" sz="15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graph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대부터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이상까지 얼마나 코로나에 걸렸는지 알 수 있음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그래프에 따르면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코로나 </a:t>
            </a:r>
            <a:r>
              <a:rPr lang="ko-KR" altLang="en-US" sz="15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수가 가장 많음</a:t>
            </a:r>
            <a:endParaRPr lang="en-US" altLang="ko-KR" sz="15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923E87-2CA4-4830-8826-02EB9ABED694}"/>
              </a:ext>
            </a:extLst>
          </p:cNvPr>
          <p:cNvGrpSpPr/>
          <p:nvPr/>
        </p:nvGrpSpPr>
        <p:grpSpPr>
          <a:xfrm>
            <a:off x="1741680" y="718345"/>
            <a:ext cx="8708640" cy="4338494"/>
            <a:chOff x="958150" y="1740343"/>
            <a:chExt cx="10272650" cy="5117657"/>
          </a:xfrm>
        </p:grpSpPr>
        <p:pic>
          <p:nvPicPr>
            <p:cNvPr id="32" name="그림 3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CA5B4884-689D-4D68-A49D-EEE451005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50" y="1740343"/>
              <a:ext cx="10272650" cy="5117657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65BF0D9-866F-4343-9896-1ECDDC12CEED}"/>
                </a:ext>
              </a:extLst>
            </p:cNvPr>
            <p:cNvSpPr/>
            <p:nvPr/>
          </p:nvSpPr>
          <p:spPr>
            <a:xfrm>
              <a:off x="1484547" y="6035577"/>
              <a:ext cx="9605529" cy="53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A695317-3CEA-4CA6-867D-69591FD4851A}"/>
                </a:ext>
              </a:extLst>
            </p:cNvPr>
            <p:cNvGrpSpPr/>
            <p:nvPr/>
          </p:nvGrpSpPr>
          <p:grpSpPr>
            <a:xfrm>
              <a:off x="6134100" y="2087882"/>
              <a:ext cx="1104302" cy="3885905"/>
              <a:chOff x="6111240" y="3495299"/>
              <a:chExt cx="1104302" cy="250134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250404-6173-44AC-9FF0-F64A86506D81}"/>
                  </a:ext>
                </a:extLst>
              </p:cNvPr>
              <p:cNvSpPr txBox="1"/>
              <p:nvPr/>
            </p:nvSpPr>
            <p:spPr>
              <a:xfrm>
                <a:off x="6111240" y="3495299"/>
                <a:ext cx="1104302" cy="26745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5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FF505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이태원 클럽</a:t>
                </a:r>
                <a:endParaRPr lang="en-US" altLang="ko-KR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FF505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집단감염</a:t>
                </a: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FEEC525-46FB-4FDC-8353-4E5F39351B21}"/>
                  </a:ext>
                </a:extLst>
              </p:cNvPr>
              <p:cNvCxnSpPr>
                <a:cxnSpLocks/>
                <a:endCxn id="43" idx="2"/>
              </p:cNvCxnSpPr>
              <p:nvPr/>
            </p:nvCxnSpPr>
            <p:spPr>
              <a:xfrm flipV="1">
                <a:off x="6663391" y="3762754"/>
                <a:ext cx="0" cy="2233888"/>
              </a:xfrm>
              <a:prstGeom prst="line">
                <a:avLst/>
              </a:prstGeom>
              <a:ln w="15875"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85544A-28CB-4BB4-854E-DC5080C1EC34}"/>
                </a:ext>
              </a:extLst>
            </p:cNvPr>
            <p:cNvSpPr txBox="1"/>
            <p:nvPr/>
          </p:nvSpPr>
          <p:spPr>
            <a:xfrm rot="19618547">
              <a:off x="1465765" y="6054249"/>
              <a:ext cx="5725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2nd Mar.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09838C-FD58-4AE0-8993-B97718C9A900}"/>
                </a:ext>
              </a:extLst>
            </p:cNvPr>
            <p:cNvSpPr txBox="1"/>
            <p:nvPr/>
          </p:nvSpPr>
          <p:spPr>
            <a:xfrm rot="19618547">
              <a:off x="3784232" y="6039008"/>
              <a:ext cx="52290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1st Apr.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1D5708-E3AF-4761-8ECB-273EED7987BC}"/>
                </a:ext>
              </a:extLst>
            </p:cNvPr>
            <p:cNvSpPr txBox="1"/>
            <p:nvPr/>
          </p:nvSpPr>
          <p:spPr>
            <a:xfrm rot="19618547">
              <a:off x="5951915" y="6054248"/>
              <a:ext cx="5277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1st May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79138B-4131-40FC-A1EE-C1BB6F27AA13}"/>
                </a:ext>
              </a:extLst>
            </p:cNvPr>
            <p:cNvSpPr txBox="1"/>
            <p:nvPr/>
          </p:nvSpPr>
          <p:spPr>
            <a:xfrm rot="19618547">
              <a:off x="8260282" y="6039007"/>
              <a:ext cx="51648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1st Jun.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789EC-B196-4DAA-9E13-9B5BE2F04070}"/>
                </a:ext>
              </a:extLst>
            </p:cNvPr>
            <p:cNvSpPr txBox="1"/>
            <p:nvPr/>
          </p:nvSpPr>
          <p:spPr>
            <a:xfrm rot="19618547">
              <a:off x="6335463" y="6054248"/>
              <a:ext cx="54053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6th May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C27919-8C54-49B4-94AD-DC064B4C5E16}"/>
              </a:ext>
            </a:extLst>
          </p:cNvPr>
          <p:cNvSpPr txBox="1"/>
          <p:nvPr/>
        </p:nvSpPr>
        <p:spPr>
          <a:xfrm rot="19618547">
            <a:off x="9653222" y="4369361"/>
            <a:ext cx="550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altLang="ko-KR" sz="700" b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Jun.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DB5F040-30DD-4E4B-8CB5-F7E6CE4B30C9}"/>
              </a:ext>
            </a:extLst>
          </p:cNvPr>
          <p:cNvSpPr/>
          <p:nvPr/>
        </p:nvSpPr>
        <p:spPr>
          <a:xfrm>
            <a:off x="11564983" y="-275389"/>
            <a:ext cx="834932" cy="8349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0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51663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CC24C14-B570-4D2E-8DFC-F5F0188E5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" t="3629"/>
          <a:stretch/>
        </p:blipFill>
        <p:spPr>
          <a:xfrm>
            <a:off x="1860979" y="824646"/>
            <a:ext cx="8925829" cy="41805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3583" y="4052108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439789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코로나 누적 사망자 수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(2020. 03. 02 ~ 2020. 06. 30)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310654"/>
            <a:ext cx="8643933" cy="1422856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일부터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연령대 별 코로나 누적 사망자 수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graph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확진자는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대가 가장 많은 반면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사망자는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70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대가 가장 많음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나이가 많을 수록 코로나에 취약하다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것을 알 수 있음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5BF0D9-866F-4343-9896-1ECDDC12CEED}"/>
              </a:ext>
            </a:extLst>
          </p:cNvPr>
          <p:cNvSpPr/>
          <p:nvPr/>
        </p:nvSpPr>
        <p:spPr>
          <a:xfrm>
            <a:off x="2187933" y="4343233"/>
            <a:ext cx="8143088" cy="45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A695317-3CEA-4CA6-867D-69591FD4851A}"/>
              </a:ext>
            </a:extLst>
          </p:cNvPr>
          <p:cNvGrpSpPr/>
          <p:nvPr/>
        </p:nvGrpSpPr>
        <p:grpSpPr>
          <a:xfrm>
            <a:off x="6304852" y="1012971"/>
            <a:ext cx="936172" cy="3294276"/>
            <a:chOff x="6111240" y="3495299"/>
            <a:chExt cx="1104302" cy="25013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250404-6173-44AC-9FF0-F64A86506D81}"/>
                </a:ext>
              </a:extLst>
            </p:cNvPr>
            <p:cNvSpPr txBox="1"/>
            <p:nvPr/>
          </p:nvSpPr>
          <p:spPr>
            <a:xfrm>
              <a:off x="6111240" y="3495299"/>
              <a:ext cx="1104302" cy="2674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5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이태원 클럽</a:t>
              </a:r>
              <a:endParaRPr lang="en-US" altLang="ko-KR" sz="1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집단감염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EEC525-46FB-4FDC-8353-4E5F39351B21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6663391" y="3762754"/>
              <a:ext cx="0" cy="2233888"/>
            </a:xfrm>
            <a:prstGeom prst="line">
              <a:avLst/>
            </a:prstGeom>
            <a:ln w="158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085544A-28CB-4BB4-854E-DC5080C1EC34}"/>
              </a:ext>
            </a:extLst>
          </p:cNvPr>
          <p:cNvSpPr txBox="1"/>
          <p:nvPr/>
        </p:nvSpPr>
        <p:spPr>
          <a:xfrm rot="19618547">
            <a:off x="2172011" y="4375459"/>
            <a:ext cx="485416" cy="169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2nd Mar.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09838C-FD58-4AE0-8993-B97718C9A900}"/>
              </a:ext>
            </a:extLst>
          </p:cNvPr>
          <p:cNvSpPr txBox="1"/>
          <p:nvPr/>
        </p:nvSpPr>
        <p:spPr>
          <a:xfrm rot="19618547">
            <a:off x="4146583" y="4362538"/>
            <a:ext cx="443289" cy="169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Apr.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1D5708-E3AF-4761-8ECB-273EED7987BC}"/>
              </a:ext>
            </a:extLst>
          </p:cNvPr>
          <p:cNvSpPr txBox="1"/>
          <p:nvPr/>
        </p:nvSpPr>
        <p:spPr>
          <a:xfrm rot="19618547">
            <a:off x="6112202" y="4375459"/>
            <a:ext cx="447365" cy="169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May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79138B-4131-40FC-A1EE-C1BB6F27AA13}"/>
              </a:ext>
            </a:extLst>
          </p:cNvPr>
          <p:cNvSpPr txBox="1"/>
          <p:nvPr/>
        </p:nvSpPr>
        <p:spPr>
          <a:xfrm rot="19618547">
            <a:off x="8101404" y="4362538"/>
            <a:ext cx="437853" cy="169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Jun.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789EC-B196-4DAA-9E13-9B5BE2F04070}"/>
              </a:ext>
            </a:extLst>
          </p:cNvPr>
          <p:cNvSpPr txBox="1"/>
          <p:nvPr/>
        </p:nvSpPr>
        <p:spPr>
          <a:xfrm rot="19618547">
            <a:off x="6408579" y="4375458"/>
            <a:ext cx="458237" cy="169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6th May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6746BE-1992-419E-A4DC-11BA71070203}"/>
              </a:ext>
            </a:extLst>
          </p:cNvPr>
          <p:cNvSpPr txBox="1"/>
          <p:nvPr/>
        </p:nvSpPr>
        <p:spPr>
          <a:xfrm rot="19618547">
            <a:off x="9904707" y="4360230"/>
            <a:ext cx="550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altLang="ko-KR" sz="700" b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Jun.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29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1455</Words>
  <Application>Microsoft Office PowerPoint</Application>
  <PresentationFormat>와이드스크린</PresentationFormat>
  <Paragraphs>219</Paragraphs>
  <Slides>18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</vt:lpstr>
      <vt:lpstr>나눔스퀘어 Bold</vt:lpstr>
      <vt:lpstr>나눔스퀘어 ExtraBold</vt:lpstr>
      <vt:lpstr>맑은 고딕</vt:lpstr>
      <vt:lpstr>Arial</vt:lpstr>
      <vt:lpstr>Office 테마</vt:lpstr>
      <vt:lpstr>COVID-19, 집단 감염 데이터 분석을 통한 정부 정책의 실효성</vt:lpstr>
      <vt:lpstr>PowerPoint 프레젠테이션</vt:lpstr>
      <vt:lpstr>코로나19, 집단감염의 심각성</vt:lpstr>
      <vt:lpstr>코로나19 확진자 감염 경로</vt:lpstr>
      <vt:lpstr>집단감염으로 인한 경제적 손실 발생</vt:lpstr>
      <vt:lpstr>집단감염으로 인한 사람들의 불안감 증가</vt:lpstr>
      <vt:lpstr>집단감염자 세부 분석 필요</vt:lpstr>
      <vt:lpstr>연령대 별 코로나 누적 확진자 수(2020. 03. 02 ~ 2020. 06. 30)</vt:lpstr>
      <vt:lpstr>연령대 별 코로나 누적 사망자 수(2020. 03. 02 ~ 2020. 06. 30)</vt:lpstr>
      <vt:lpstr>연령대 별 당일 코로나 확진자 수(2020. 03. 15 ~ 2020. 05. 21)</vt:lpstr>
      <vt:lpstr>코로나19 확진자들의 방문 장소</vt:lpstr>
      <vt:lpstr>연령대 별 코로나 확진자들의 유동 정도</vt:lpstr>
      <vt:lpstr>코로나 집단 감염자들이 방문한 장소</vt:lpstr>
      <vt:lpstr>이태원 클럽 감염자(서울) 및 신천지 교회 집단감염자(경상도)들의 방문 장소</vt:lpstr>
      <vt:lpstr>국내 코로나 관련 정책 - 사회적 거리두기 캠페인</vt:lpstr>
      <vt:lpstr>연령대 별 사람들의 유동 정도 (2020. 01. 01 ~ 2020. 05. 31)</vt:lpstr>
      <vt:lpstr>기간 별(사회적 거리두기 캠페인 중심) 당일 코로나 확진자 및 사망자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COVID-19, 집단 감염 데이터 분석을 통한 정부정책의 실효성</dc:title>
  <dc:creator>김소연</dc:creator>
  <cp:lastModifiedBy>김소연</cp:lastModifiedBy>
  <cp:revision>58</cp:revision>
  <dcterms:created xsi:type="dcterms:W3CDTF">2020-09-07T00:12:21Z</dcterms:created>
  <dcterms:modified xsi:type="dcterms:W3CDTF">2020-09-07T21:45:05Z</dcterms:modified>
</cp:coreProperties>
</file>